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93" r:id="rId6"/>
  </p:sldMasterIdLst>
  <p:notesMasterIdLst>
    <p:notesMasterId r:id="rId35"/>
  </p:notesMasterIdLst>
  <p:sldIdLst>
    <p:sldId id="278" r:id="rId7"/>
    <p:sldId id="257" r:id="rId8"/>
    <p:sldId id="258" r:id="rId9"/>
    <p:sldId id="2147377544" r:id="rId10"/>
    <p:sldId id="2147377545" r:id="rId11"/>
    <p:sldId id="2147377546" r:id="rId12"/>
    <p:sldId id="2147377483" r:id="rId13"/>
    <p:sldId id="2147377485" r:id="rId14"/>
    <p:sldId id="2147377471" r:id="rId15"/>
    <p:sldId id="283" r:id="rId16"/>
    <p:sldId id="2147377472" r:id="rId17"/>
    <p:sldId id="2147377470" r:id="rId18"/>
    <p:sldId id="2147377514" r:id="rId19"/>
    <p:sldId id="289" r:id="rId20"/>
    <p:sldId id="2147377487" r:id="rId21"/>
    <p:sldId id="2147377431" r:id="rId22"/>
    <p:sldId id="288" r:id="rId23"/>
    <p:sldId id="2147377538" r:id="rId24"/>
    <p:sldId id="285" r:id="rId25"/>
    <p:sldId id="2147377473" r:id="rId26"/>
    <p:sldId id="2147377474" r:id="rId27"/>
    <p:sldId id="2147377436" r:id="rId28"/>
    <p:sldId id="2147377501" r:id="rId29"/>
    <p:sldId id="2147377540" r:id="rId30"/>
    <p:sldId id="2147377548" r:id="rId31"/>
    <p:sldId id="2147377543" r:id="rId32"/>
    <p:sldId id="2147377547" r:id="rId33"/>
    <p:sldId id="271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2EAD11-0BF9-B8BB-28D5-AB5757FBBD4D}" name="PETR Dominik" initials="PD" userId="S::dominik.petr@prg.aero::3d6c31e0-9cbe-4fe2-a0ab-6f1cf7f67b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DAF4"/>
    <a:srgbClr val="0045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97989-F596-66B3-788C-03D786F7F0F5}" v="4" dt="2026-06-15T12:17:44.428"/>
    <p1510:client id="{D7B9F4EB-E91D-4FD4-8312-EE004074192A}" v="193" dt="2026-06-15T13:20:30.5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B94EC-BDF6-4E8A-9F72-F687F2C76E87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6EDE-BD27-4204-AE44-44430EE289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6EDE-BD27-4204-AE44-44430EE289C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82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6EDE-BD27-4204-AE44-44430EE289C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44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6EDE-BD27-4204-AE44-44430EE289C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32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6EDE-BD27-4204-AE44-44430EE289C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24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E561D-2574-D719-184C-2E894F3F7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3FFE41-3857-F264-E641-EFC2FEFFF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69A1EC-85DA-4973-F5C4-7F239097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B9F711-858F-3F82-0FB8-C7FEC66C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AA2357-F53B-DA29-A0B3-CB326187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806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0F537-6B5C-0E98-841B-615FD9CA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6FEC04-9246-5501-1C69-FA9918D2F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0CB8F3-8B6C-2A6B-B34E-A51EA6EE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AA8062-7D64-AA2C-9BBC-E6AA5E93F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3FEDE3-C8AB-1B43-227D-3775483F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58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FF2523-D391-940E-FF0B-DB26E6E31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DA873B-8A8D-665A-2F51-3350D7EA0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9557E-74FD-829F-2337-0A10C16C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1D772E-666B-1561-DA55-D9463700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D4245B-ED14-8378-0FDC-BD45E8EE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34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87EAB-5CD3-0DF0-7C10-3E77CEB8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555238-9FA5-4D0F-19BC-C78CF4A87A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62BEB-0A4D-D149-892D-0B3460E0515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694A09-8FC4-BA97-6D18-AD682E444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36BDB7-A9D8-40DD-6AE2-E204152B7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63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2C628E2C-827D-2A44-BBB0-B8001C67F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2A2608-9E1D-5346-8AE6-EF9A8860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1"/>
            <a:ext cx="2352261" cy="36512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6C9F1433-27D3-8E40-A6B5-8F9756CD5A53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D2CB685-236A-E145-9219-8D517F04D9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2" y="6076131"/>
            <a:ext cx="634415" cy="540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4F0007D-46B1-8045-971F-25D36FA19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3363065"/>
            <a:ext cx="3816351" cy="1800225"/>
          </a:xfrm>
          <a:prstGeom prst="roundRect">
            <a:avLst>
              <a:gd name="adj" fmla="val 8907"/>
            </a:avLst>
          </a:prstGeom>
          <a:solidFill>
            <a:srgbClr val="004E89"/>
          </a:solidFill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Source Sans Pro" panose="020B0604020202020204" charset="0"/>
                <a:ea typeface="Source Sans Pro" panose="020B0604020202020204" charset="0"/>
              </a:defRPr>
            </a:lvl1pPr>
            <a:lvl2pPr marL="457189" indent="0">
              <a:lnSpc>
                <a:spcPct val="130000"/>
              </a:lnSpc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Source Sans Pro" panose="020B0604020202020204" charset="0"/>
                <a:ea typeface="Source Sans Pro" panose="020B0604020202020204" charset="0"/>
              </a:defRPr>
            </a:lvl2pPr>
            <a:lvl3pPr marL="914377" indent="0">
              <a:lnSpc>
                <a:spcPct val="130000"/>
              </a:lnSpc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Source Sans Pro" panose="020B0604020202020204" charset="0"/>
                <a:ea typeface="Source Sans Pro" panose="020B0604020202020204" charset="0"/>
              </a:defRPr>
            </a:lvl3pPr>
            <a:lvl4pPr marL="1371566" indent="0">
              <a:lnSpc>
                <a:spcPct val="130000"/>
              </a:lnSpc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Source Sans Pro" panose="020B0604020202020204" charset="0"/>
                <a:ea typeface="Source Sans Pro" panose="020B0604020202020204" charset="0"/>
              </a:defRPr>
            </a:lvl4pPr>
            <a:lvl5pPr marL="1828754" indent="0">
              <a:lnSpc>
                <a:spcPct val="130000"/>
              </a:lnSpc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Source Sans Pro" panose="020B0604020202020204" charset="0"/>
                <a:ea typeface="Source Sans Pro" panose="020B060402020202020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290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2509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B6A8D-CF5A-CABC-A721-DC003010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1F5796-4F82-51B0-26F6-2732E9E2E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0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2D24A-E678-C188-F056-72E355F2A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0" i="0">
                <a:latin typeface="Neo Sans Pro Medium" panose="020B050403050404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84B31-B87F-A7B2-9ACD-CBF8BD3F9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sz="1800">
                <a:latin typeface="Neo Sans Pro" panose="020B0504030504040204" pitchFamily="34" charset="0"/>
              </a:defRPr>
            </a:lvl1pPr>
            <a:lvl2pPr>
              <a:lnSpc>
                <a:spcPct val="100000"/>
              </a:lnSpc>
              <a:defRPr sz="1600">
                <a:latin typeface="Neo Sans Pro" panose="020B0504030504040204" pitchFamily="34" charset="0"/>
              </a:defRPr>
            </a:lvl2pPr>
            <a:lvl3pPr>
              <a:lnSpc>
                <a:spcPct val="100000"/>
              </a:lnSpc>
              <a:defRPr sz="1400">
                <a:latin typeface="Neo Sans Pro" panose="020B0504030504040204" pitchFamily="34" charset="0"/>
              </a:defRPr>
            </a:lvl3pPr>
            <a:lvl4pPr>
              <a:lnSpc>
                <a:spcPct val="100000"/>
              </a:lnSpc>
              <a:defRPr sz="1200">
                <a:latin typeface="Neo Sans Pro" panose="020B0504030504040204" pitchFamily="34" charset="0"/>
              </a:defRPr>
            </a:lvl4pPr>
            <a:lvl5pPr>
              <a:lnSpc>
                <a:spcPct val="100000"/>
              </a:lnSpc>
              <a:defRPr sz="1600">
                <a:latin typeface="Neo Sans Pro" panose="020B050403050404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1621620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DAB2F3-F0C4-FEC1-2127-194DAE56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750" y="628278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rgbClr val="064365"/>
                </a:solidFill>
                <a:latin typeface="Neo Sans Pro" panose="020B0504030504040204" pitchFamily="34" charset="0"/>
              </a:defRPr>
            </a:lvl1pPr>
          </a:lstStyle>
          <a:p>
            <a:fld id="{A7162BEB-0A4D-D149-892D-0B3460E051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797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Neo Sans Pro Medium"/>
                <a:cs typeface="Neo Sans Pro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Neo Sans Pro"/>
                <a:cs typeface="Neo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84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Neo Sans Pro Medium"/>
                <a:cs typeface="Neo Sans Pro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Neo Sans Pro"/>
                <a:cs typeface="Neo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3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26F8B-825D-E00F-448D-C3D4FDD2B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D4A296-4113-5EF4-2307-F4D6EF04D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86935F-32BA-F160-FBBD-740A312A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B1753A-7F09-F5D3-2E63-B4464610A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9BEC10-30B2-FAEA-6A31-69B7962A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701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Neo Sans Pro Medium"/>
                <a:cs typeface="Neo Sans Pro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324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Neo Sans Pro Medium"/>
                <a:cs typeface="Neo Sans Pro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877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006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DAB2F3-F0C4-FEC1-2127-194DAE56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750" y="6282781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rgbClr val="064365"/>
                </a:solidFill>
                <a:latin typeface="Neo Sans Pro" panose="020B0504030504040204" pitchFamily="34" charset="0"/>
              </a:defRPr>
            </a:lvl1pPr>
          </a:lstStyle>
          <a:p>
            <a:fld id="{A7162BEB-0A4D-D149-892D-0B3460E051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65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93ECF-3081-C372-0243-104EEA23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E3400-8AF4-5386-7C10-2F1E484D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ADFE57-CB3D-5569-C496-5F9EF676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6BDAB8-91DA-681E-4C50-78B8A4E9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C1BA22-48B3-6D68-CA31-D4B53B5C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38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20A56-452C-0CA8-1AC9-A04B154D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5C75F1-35BB-A466-66C8-765CF4FA3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770CF5-8776-6935-849F-C1782B9F6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0B3355-C747-04EB-E0ED-74FF8A83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CDD41E-6C75-37FC-929C-CAF1AA6E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B48D64-D815-5A58-BC36-596683AD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5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52FF8D-DCBB-D8ED-9371-49394427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3ED22F-754E-688E-0F2D-28AA982CD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2E601F-61F9-3C66-41A7-90757A27B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4C8155-ADB1-602E-C9E0-4DB704C0C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1434EB-5DFE-B084-97CD-75091050F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E7F736E-5D48-24A1-5E09-30143AC8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73B55EE-5FFA-755C-7857-BBDD96FC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828198F-A605-A88C-EE7C-F508C833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32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76F3D-E2DE-93E5-C165-D6ACDD89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70ACE7-4FF3-CCF2-D69B-7CBB60AC6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426C24-986A-C29A-795A-B3FF930D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A72231-9D86-ECAC-B622-4FE836C6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9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281AC3-8608-5C51-1EF7-586712A8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ADF4DF4-FCA7-9E8F-7233-3DF0B241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70E760-5197-54E3-7AA0-0540F976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03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5C47E-724A-5382-A84A-91D9D911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323F6F-2699-4E8E-B960-BFD4F917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1BDB35-44DA-5AA6-A904-D5E85A35B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5ED129-9E35-2053-EF03-F73537FC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319E32-4808-E83F-D982-BD9F6F6F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B1DCEE-D898-9B57-F3AB-47499186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01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8E837-4D02-C9B6-2FF5-78E34CCC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096362D-82D5-1AD2-E6D0-EF8EDEEB99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4E32A3-7F3B-79DD-A812-6386E5CE1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EEA675-17F1-754C-4336-6D7968F8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638D20-C039-A648-ED6F-29485EA3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C49DCF-AD4E-6B22-88E6-33703927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88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8BEF9BC-DCB9-A4F0-C8B2-28395916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01C024-1BD6-657B-4DD7-13368F4A4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4EDCF7-D58D-E840-F0B0-30B478334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A32225-6BDE-41D9-945E-1B8815C011A1}" type="datetimeFigureOut">
              <a:rPr lang="cs-CZ" smtClean="0"/>
              <a:t>15.06.2026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5B2887-7C81-85F7-BB60-CB4EC0447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361091-78D4-400D-72F4-EE0FD4A5D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170E05-0ED0-49DC-BC73-357EFEDE6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09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95CD892-5ED4-5D32-389A-9BC054AF26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932D967-3D1D-17A6-10F5-7B178F51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938DF0-2049-7E41-7434-940639A4D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72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7013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Neo Sans Pro" panose="020B05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1999" cy="6705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306" y="386286"/>
            <a:ext cx="11200393" cy="1671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Neo Sans Pro Medium"/>
                <a:cs typeface="Neo Sans Pro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41" y="2514794"/>
            <a:ext cx="6470650" cy="2336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Neo Sans Pro"/>
                <a:cs typeface="Neo Sans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92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40D10A22-CE1B-68C1-4826-5F901E8C0A2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45" y="380791"/>
            <a:ext cx="1884549" cy="516356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792E3D15-F463-620B-8061-509F985096A9}"/>
              </a:ext>
            </a:extLst>
          </p:cNvPr>
          <p:cNvSpPr txBox="1"/>
          <p:nvPr/>
        </p:nvSpPr>
        <p:spPr>
          <a:xfrm>
            <a:off x="625500" y="3454400"/>
            <a:ext cx="6050915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cs-CZ" sz="4400">
                <a:solidFill>
                  <a:srgbClr val="FFFFFF"/>
                </a:solidFill>
                <a:latin typeface="Neo Sans Pro Medium"/>
                <a:cs typeface="Neo Sans Pro Medium"/>
              </a:rPr>
              <a:t>BUILDING YOU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cs-CZ" sz="4400">
                <a:solidFill>
                  <a:srgbClr val="FFFFFF"/>
                </a:solidFill>
                <a:latin typeface="Neo Sans Pro Medium"/>
                <a:cs typeface="Neo Sans Pro Medium"/>
              </a:rPr>
              <a:t>A BETTER AIRPORT</a:t>
            </a:r>
            <a:endParaRPr sz="4400">
              <a:latin typeface="Neo Sans Pro Medium"/>
              <a:cs typeface="Neo Sans Pro Medium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5AADF62-C493-0160-2002-808431956292}"/>
              </a:ext>
            </a:extLst>
          </p:cNvPr>
          <p:cNvSpPr txBox="1"/>
          <p:nvPr/>
        </p:nvSpPr>
        <p:spPr>
          <a:xfrm>
            <a:off x="625500" y="4981929"/>
            <a:ext cx="7771624" cy="7643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cs-CZ" sz="2400">
                <a:solidFill>
                  <a:schemeClr val="bg1"/>
                </a:solidFill>
                <a:latin typeface="Neo Sans Pro LP"/>
                <a:cs typeface="Neo Sans Pro"/>
              </a:rPr>
              <a:t>Martin Kučera, </a:t>
            </a:r>
            <a:r>
              <a:rPr lang="cs-CZ" sz="2400" err="1">
                <a:solidFill>
                  <a:schemeClr val="bg1"/>
                </a:solidFill>
                <a:latin typeface="Neo Sans Pro LP"/>
                <a:cs typeface="Neo Sans Pro"/>
              </a:rPr>
              <a:t>Member</a:t>
            </a:r>
            <a:r>
              <a:rPr lang="cs-CZ" sz="2400">
                <a:solidFill>
                  <a:schemeClr val="bg1"/>
                </a:solidFill>
                <a:latin typeface="Neo Sans Pro LP"/>
                <a:cs typeface="Neo Sans Pro"/>
              </a:rPr>
              <a:t> of </a:t>
            </a:r>
            <a:r>
              <a:rPr lang="cs-CZ" sz="2400" err="1">
                <a:solidFill>
                  <a:schemeClr val="bg1"/>
                </a:solidFill>
                <a:latin typeface="Neo Sans Pro LP"/>
                <a:cs typeface="Neo Sans Pro"/>
              </a:rPr>
              <a:t>the</a:t>
            </a:r>
            <a:r>
              <a:rPr lang="cs-CZ" sz="2400">
                <a:solidFill>
                  <a:schemeClr val="bg1"/>
                </a:solidFill>
                <a:latin typeface="Neo Sans Pro LP"/>
                <a:cs typeface="Neo Sans Pro"/>
              </a:rPr>
              <a:t> </a:t>
            </a:r>
            <a:r>
              <a:rPr lang="cs-CZ" sz="2400" err="1">
                <a:solidFill>
                  <a:schemeClr val="bg1"/>
                </a:solidFill>
                <a:latin typeface="Neo Sans Pro LP"/>
                <a:cs typeface="Neo Sans Pro"/>
              </a:rPr>
              <a:t>Board</a:t>
            </a:r>
            <a:r>
              <a:rPr lang="cs-CZ" sz="2400">
                <a:solidFill>
                  <a:schemeClr val="bg1"/>
                </a:solidFill>
                <a:latin typeface="Neo Sans Pro LP"/>
                <a:cs typeface="Neo Sans Pro"/>
              </a:rPr>
              <a:t> of </a:t>
            </a:r>
            <a:r>
              <a:rPr lang="cs-CZ" sz="2400" err="1">
                <a:solidFill>
                  <a:schemeClr val="bg1"/>
                </a:solidFill>
                <a:latin typeface="Neo Sans Pro LP"/>
                <a:cs typeface="Neo Sans Pro"/>
              </a:rPr>
              <a:t>Directors</a:t>
            </a:r>
            <a:endParaRPr lang="cs-CZ" sz="2400">
              <a:solidFill>
                <a:schemeClr val="bg1"/>
              </a:solidFill>
              <a:latin typeface="Neo Sans Pro LP"/>
              <a:cs typeface="Neo Sans Pro"/>
            </a:endParaRPr>
          </a:p>
          <a:p>
            <a:pPr marL="12700" marR="5080">
              <a:spcBef>
                <a:spcPts val="100"/>
              </a:spcBef>
            </a:pPr>
            <a:r>
              <a:rPr lang="cs-CZ" sz="2400">
                <a:solidFill>
                  <a:schemeClr val="bg1"/>
                </a:solidFill>
                <a:latin typeface="Neo Sans Pro LP"/>
                <a:cs typeface="Neo Sans Pro"/>
              </a:rPr>
              <a:t>23rd June 2026</a:t>
            </a:r>
          </a:p>
        </p:txBody>
      </p:sp>
    </p:spTree>
    <p:extLst>
      <p:ext uri="{BB962C8B-B14F-4D97-AF65-F5344CB8AC3E}">
        <p14:creationId xmlns:p14="http://schemas.microsoft.com/office/powerpoint/2010/main" val="426988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C6C2C-1969-96F4-A0D5-06E089AC7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3469DDC-1A1D-782B-2BC5-CC44782575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3" r="8691" b="13545"/>
          <a:stretch>
            <a:fillRect/>
          </a:stretch>
        </p:blipFill>
        <p:spPr>
          <a:xfrm>
            <a:off x="-1" y="0"/>
            <a:ext cx="12634077" cy="685799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88FF5E-A975-DA43-239F-DCDEC3B7738D}"/>
              </a:ext>
            </a:extLst>
          </p:cNvPr>
          <p:cNvSpPr txBox="1"/>
          <p:nvPr/>
        </p:nvSpPr>
        <p:spPr>
          <a:xfrm>
            <a:off x="546264" y="510639"/>
            <a:ext cx="4775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 Medium" panose="020B0504030504040204" pitchFamily="34" charset="0"/>
                <a:ea typeface="+mn-ea"/>
                <a:cs typeface="+mn-cs"/>
              </a:rPr>
              <a:t>SKYWALK</a:t>
            </a: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30061C85-B052-0F5C-80B0-BC0368D0F3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8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E9A1-D2FE-7497-C325-FB07D70D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4CF4EA5-A6D4-077A-F993-EB688379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8374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836FDA3-C2E5-1536-A427-80C63E990BF0}"/>
              </a:ext>
            </a:extLst>
          </p:cNvPr>
          <p:cNvSpPr/>
          <p:nvPr/>
        </p:nvSpPr>
        <p:spPr>
          <a:xfrm>
            <a:off x="0" y="0"/>
            <a:ext cx="12192000" cy="6948374"/>
          </a:xfrm>
          <a:prstGeom prst="rect">
            <a:avLst/>
          </a:prstGeom>
          <a:solidFill>
            <a:schemeClr val="dk1">
              <a:alpha val="17112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E8A81B-C317-B1C6-2566-E35B3558B2A4}"/>
              </a:ext>
            </a:extLst>
          </p:cNvPr>
          <p:cNvSpPr txBox="1"/>
          <p:nvPr/>
        </p:nvSpPr>
        <p:spPr>
          <a:xfrm>
            <a:off x="546265" y="510639"/>
            <a:ext cx="773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RAIL TO TERMINAL 1 ACCESS</a:t>
            </a: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695FC0AD-8776-56CC-D748-80A53CB4C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3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E9A1-D2FE-7497-C325-FB07D70D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7A340C2-AB9B-D74B-FE23-789F53CF8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401"/>
            <a:ext cx="12192000" cy="694590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836FDA3-C2E5-1536-A427-80C63E990BF0}"/>
              </a:ext>
            </a:extLst>
          </p:cNvPr>
          <p:cNvSpPr/>
          <p:nvPr/>
        </p:nvSpPr>
        <p:spPr>
          <a:xfrm>
            <a:off x="0" y="-32402"/>
            <a:ext cx="12192000" cy="6945901"/>
          </a:xfrm>
          <a:prstGeom prst="rect">
            <a:avLst/>
          </a:prstGeom>
          <a:solidFill>
            <a:schemeClr val="dk1">
              <a:alpha val="17112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E8A81B-C317-B1C6-2566-E35B3558B2A4}"/>
              </a:ext>
            </a:extLst>
          </p:cNvPr>
          <p:cNvSpPr txBox="1"/>
          <p:nvPr/>
        </p:nvSpPr>
        <p:spPr>
          <a:xfrm>
            <a:off x="585593" y="363156"/>
            <a:ext cx="1064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RAIL TO TERMINAL 2 ACCESS</a:t>
            </a: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695FC0AD-8776-56CC-D748-80A53CB4C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2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E9A1-D2FE-7497-C325-FB07D70D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E56B933-B61E-01B3-A4C4-7F2539EDC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836FDA3-C2E5-1536-A427-80C63E990B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17112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E8A81B-C317-B1C6-2566-E35B3558B2A4}"/>
              </a:ext>
            </a:extLst>
          </p:cNvPr>
          <p:cNvSpPr txBox="1"/>
          <p:nvPr/>
        </p:nvSpPr>
        <p:spPr>
          <a:xfrm>
            <a:off x="546264" y="510639"/>
            <a:ext cx="9729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cs-CZ" sz="4000">
                <a:solidFill>
                  <a:prstClr val="white"/>
                </a:solidFill>
                <a:latin typeface="Neo Sans Pro Medium" panose="020B0504030504040204" pitchFamily="34" charset="0"/>
              </a:rPr>
              <a:t>PARKING AND PMT TERMINAL</a:t>
            </a: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FCB74412-47AA-974D-3667-DB837D3EE3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3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E9A1-D2FE-7497-C325-FB07D70D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5C3F21-ED28-F972-38A7-AB4AF71C65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836FDA3-C2E5-1536-A427-80C63E990B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17112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E8A81B-C317-B1C6-2566-E35B3558B2A4}"/>
              </a:ext>
            </a:extLst>
          </p:cNvPr>
          <p:cNvSpPr txBox="1"/>
          <p:nvPr/>
        </p:nvSpPr>
        <p:spPr>
          <a:xfrm>
            <a:off x="546263" y="481143"/>
            <a:ext cx="10277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PUBLIC TRANSPORTATION TERMINAL</a:t>
            </a: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695FC0AD-8776-56CC-D748-80A53CB4C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1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D4EA0-57A1-BEA3-2976-554ADC5A4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BF4EEAEE-7DEC-54C1-F3B1-10B966FE70E0}"/>
              </a:ext>
            </a:extLst>
          </p:cNvPr>
          <p:cNvSpPr txBox="1"/>
          <p:nvPr/>
        </p:nvSpPr>
        <p:spPr>
          <a:xfrm>
            <a:off x="546264" y="451647"/>
            <a:ext cx="1099803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/>
                <a:ea typeface="+mn-ea"/>
                <a:cs typeface="+mn-cs"/>
              </a:rPr>
              <a:t>STAGE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/>
                <a:ea typeface="+mn-ea"/>
                <a:cs typeface="+mn-cs"/>
              </a:rPr>
              <a:t> 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/>
                <a:ea typeface="+mn-ea"/>
                <a:cs typeface="+mn-cs"/>
              </a:rPr>
              <a:t>2: INCREASED COMFORT AND FASTER HANDLING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/>
              <a:ea typeface="+mn-ea"/>
              <a:cs typeface="+mn-cs"/>
            </a:endParaRPr>
          </a:p>
        </p:txBody>
      </p:sp>
      <p:pic>
        <p:nvPicPr>
          <p:cNvPr id="57" name="object 8">
            <a:extLst>
              <a:ext uri="{FF2B5EF4-FFF2-40B4-BE49-F238E27FC236}">
                <a16:creationId xmlns:a16="http://schemas.microsoft.com/office/drawing/2014/main" id="{618789CF-2BD2-E11E-6BB9-98DE50FF07B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473" y="4296837"/>
            <a:ext cx="165540" cy="165540"/>
          </a:xfrm>
          <a:prstGeom prst="rect">
            <a:avLst/>
          </a:prstGeom>
        </p:spPr>
      </p:pic>
      <p:pic>
        <p:nvPicPr>
          <p:cNvPr id="58" name="object 8">
            <a:extLst>
              <a:ext uri="{FF2B5EF4-FFF2-40B4-BE49-F238E27FC236}">
                <a16:creationId xmlns:a16="http://schemas.microsoft.com/office/drawing/2014/main" id="{91C98BD3-86F5-5D36-012A-F9CB69D74D60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224" y="4277634"/>
            <a:ext cx="165540" cy="16554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5B2D357-DE16-73F5-258E-0F349E6F0C53}"/>
              </a:ext>
            </a:extLst>
          </p:cNvPr>
          <p:cNvGrpSpPr/>
          <p:nvPr/>
        </p:nvGrpSpPr>
        <p:grpSpPr>
          <a:xfrm>
            <a:off x="1968173" y="1817125"/>
            <a:ext cx="4060923" cy="2795927"/>
            <a:chOff x="862785" y="1672397"/>
            <a:chExt cx="4060923" cy="2795927"/>
          </a:xfrm>
        </p:grpSpPr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8333170F-7883-2537-774E-E86F6FB02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073" r="9073"/>
            <a:stretch/>
          </p:blipFill>
          <p:spPr>
            <a:xfrm>
              <a:off x="2462420" y="1672397"/>
              <a:ext cx="2461288" cy="21003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0" h="0" prst="relaxedInset"/>
              <a:contourClr>
                <a:srgbClr val="969696"/>
              </a:contourClr>
            </a:sp3d>
          </p:spPr>
        </p:pic>
        <p:sp>
          <p:nvSpPr>
            <p:cNvPr id="2" name="Zaoblený obdélník 96">
              <a:extLst>
                <a:ext uri="{FF2B5EF4-FFF2-40B4-BE49-F238E27FC236}">
                  <a16:creationId xmlns:a16="http://schemas.microsoft.com/office/drawing/2014/main" id="{18EE0CDA-4B57-7300-E213-20F420D2F634}"/>
                </a:ext>
              </a:extLst>
            </p:cNvPr>
            <p:cNvSpPr/>
            <p:nvPr/>
          </p:nvSpPr>
          <p:spPr>
            <a:xfrm>
              <a:off x="888460" y="3914326"/>
              <a:ext cx="1425399" cy="553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64A8D27-7E6E-9BB9-661A-B5A354C5E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2898" y="3222403"/>
              <a:ext cx="1093751" cy="1093751"/>
            </a:xfrm>
            <a:prstGeom prst="rect">
              <a:avLst/>
            </a:prstGeom>
          </p:spPr>
        </p:pic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74EEAA29-D043-4769-7E57-511C1D3AD9E2}"/>
                </a:ext>
              </a:extLst>
            </p:cNvPr>
            <p:cNvSpPr txBox="1"/>
            <p:nvPr/>
          </p:nvSpPr>
          <p:spPr>
            <a:xfrm>
              <a:off x="862785" y="3970670"/>
              <a:ext cx="1476376" cy="4437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all" spc="0" normalizeH="0" baseline="0" noProof="0">
                  <a:ln>
                    <a:noFill/>
                  </a:ln>
                  <a:solidFill>
                    <a:srgbClr val="004580"/>
                  </a:solidFill>
                  <a:effectLst/>
                  <a:uLnTx/>
                  <a:uFillTx/>
                  <a:latin typeface="Neo Sans Pro Medium"/>
                  <a:ea typeface="+mn-ea"/>
                  <a:cs typeface="Neo Sans Pro Medium"/>
                </a:rPr>
                <a:t>Terminal 2 ex</a:t>
              </a:r>
              <a:r>
                <a:rPr kumimoji="0" lang="cs-CZ" sz="1400" b="0" i="0" u="none" strike="noStrike" kern="0" cap="all" spc="0" normalizeH="0" baseline="0" noProof="0">
                  <a:ln>
                    <a:noFill/>
                  </a:ln>
                  <a:solidFill>
                    <a:srgbClr val="004580"/>
                  </a:solidFill>
                  <a:effectLst/>
                  <a:uLnTx/>
                  <a:uFillTx/>
                  <a:latin typeface="Neo Sans Pro Medium"/>
                  <a:ea typeface="+mn-ea"/>
                  <a:cs typeface="Neo Sans Pro Medium"/>
                </a:rPr>
                <a:t>PA</a:t>
              </a:r>
              <a:r>
                <a:rPr kumimoji="0" lang="en-GB" sz="1400" b="0" i="0" u="none" strike="noStrike" kern="0" cap="all" spc="0" normalizeH="0" baseline="0" noProof="0" err="1">
                  <a:ln>
                    <a:noFill/>
                  </a:ln>
                  <a:solidFill>
                    <a:srgbClr val="004580"/>
                  </a:solidFill>
                  <a:effectLst/>
                  <a:uLnTx/>
                  <a:uFillTx/>
                  <a:latin typeface="Neo Sans Pro Medium"/>
                  <a:ea typeface="+mn-ea"/>
                  <a:cs typeface="Neo Sans Pro Medium"/>
                </a:rPr>
                <a:t>nsion</a:t>
              </a:r>
              <a:endParaRPr kumimoji="0" lang="en-GB" sz="1400" b="0" i="0" u="none" strike="noStrike" kern="0" cap="all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3935B69-3396-2353-AF86-17BF747B670B}"/>
              </a:ext>
            </a:extLst>
          </p:cNvPr>
          <p:cNvGrpSpPr/>
          <p:nvPr/>
        </p:nvGrpSpPr>
        <p:grpSpPr>
          <a:xfrm>
            <a:off x="5940084" y="1833105"/>
            <a:ext cx="4092023" cy="2795515"/>
            <a:chOff x="4457975" y="1666872"/>
            <a:chExt cx="4092023" cy="2795515"/>
          </a:xfrm>
        </p:grpSpPr>
        <p:sp>
          <p:nvSpPr>
            <p:cNvPr id="6" name="Zaoblený obdélník 96">
              <a:extLst>
                <a:ext uri="{FF2B5EF4-FFF2-40B4-BE49-F238E27FC236}">
                  <a16:creationId xmlns:a16="http://schemas.microsoft.com/office/drawing/2014/main" id="{25D0D128-F966-7868-B4A3-A450904C4879}"/>
                </a:ext>
              </a:extLst>
            </p:cNvPr>
            <p:cNvSpPr/>
            <p:nvPr/>
          </p:nvSpPr>
          <p:spPr>
            <a:xfrm>
              <a:off x="4457975" y="3908389"/>
              <a:ext cx="1425399" cy="553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D7A5E156-A445-08BA-FEC8-DA8C441E6525}"/>
                </a:ext>
              </a:extLst>
            </p:cNvPr>
            <p:cNvGrpSpPr/>
            <p:nvPr/>
          </p:nvGrpSpPr>
          <p:grpSpPr>
            <a:xfrm>
              <a:off x="4591130" y="1666872"/>
              <a:ext cx="3958868" cy="2736816"/>
              <a:chOff x="4591130" y="1666872"/>
              <a:chExt cx="3958868" cy="2736816"/>
            </a:xfrm>
          </p:grpSpPr>
          <p:pic>
            <p:nvPicPr>
              <p:cNvPr id="30" name="Obrázek 29">
                <a:extLst>
                  <a:ext uri="{FF2B5EF4-FFF2-40B4-BE49-F238E27FC236}">
                    <a16:creationId xmlns:a16="http://schemas.microsoft.com/office/drawing/2014/main" id="{0A161E13-7B00-BA33-3AAA-BF5CB85B8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19" r="5519"/>
              <a:stretch/>
            </p:blipFill>
            <p:spPr>
              <a:xfrm>
                <a:off x="6029288" y="1666872"/>
                <a:ext cx="2520710" cy="209646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0" h="0" prst="relaxedInset"/>
                <a:contourClr>
                  <a:srgbClr val="969696"/>
                </a:contourClr>
              </a:sp3d>
            </p:spPr>
          </p:pic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8A48548C-7A66-899A-2E5E-6ECD68860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82413" y="3216466"/>
                <a:ext cx="1093751" cy="1093751"/>
              </a:xfrm>
              <a:prstGeom prst="rect">
                <a:avLst/>
              </a:prstGeom>
            </p:spPr>
          </p:pic>
          <p:sp>
            <p:nvSpPr>
              <p:cNvPr id="9" name="object 11">
                <a:extLst>
                  <a:ext uri="{FF2B5EF4-FFF2-40B4-BE49-F238E27FC236}">
                    <a16:creationId xmlns:a16="http://schemas.microsoft.com/office/drawing/2014/main" id="{9884F596-ED00-500E-9BDC-94B304B5457B}"/>
                  </a:ext>
                </a:extLst>
              </p:cNvPr>
              <p:cNvSpPr txBox="1"/>
              <p:nvPr/>
            </p:nvSpPr>
            <p:spPr>
              <a:xfrm>
                <a:off x="4591130" y="3959977"/>
                <a:ext cx="1095514" cy="44371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all" spc="0" normalizeH="0" baseline="0" noProof="0">
                    <a:ln>
                      <a:noFill/>
                    </a:ln>
                    <a:solidFill>
                      <a:srgbClr val="004580"/>
                    </a:solidFill>
                    <a:effectLst/>
                    <a:uLnTx/>
                    <a:uFillTx/>
                    <a:latin typeface="Neo Sans Pro Medium"/>
                    <a:ea typeface="+mn-ea"/>
                    <a:cs typeface="Neo Sans Pro Medium"/>
                  </a:rPr>
                  <a:t>Terminal 1 ex</a:t>
                </a:r>
                <a:r>
                  <a:rPr kumimoji="0" lang="cs-CZ" sz="1400" b="0" i="0" u="none" strike="noStrike" kern="0" cap="all" spc="0" normalizeH="0" baseline="0" noProof="0">
                    <a:ln>
                      <a:noFill/>
                    </a:ln>
                    <a:solidFill>
                      <a:srgbClr val="004580"/>
                    </a:solidFill>
                    <a:effectLst/>
                    <a:uLnTx/>
                    <a:uFillTx/>
                    <a:latin typeface="Neo Sans Pro Medium"/>
                    <a:ea typeface="+mn-ea"/>
                    <a:cs typeface="Neo Sans Pro Medium"/>
                  </a:rPr>
                  <a:t>PA</a:t>
                </a:r>
                <a:r>
                  <a:rPr kumimoji="0" lang="en-GB" sz="1400" b="0" i="0" u="none" strike="noStrike" kern="0" cap="all" spc="0" normalizeH="0" baseline="0" noProof="0" err="1">
                    <a:ln>
                      <a:noFill/>
                    </a:ln>
                    <a:solidFill>
                      <a:srgbClr val="004580"/>
                    </a:solidFill>
                    <a:effectLst/>
                    <a:uLnTx/>
                    <a:uFillTx/>
                    <a:latin typeface="Neo Sans Pro Medium"/>
                    <a:ea typeface="+mn-ea"/>
                    <a:cs typeface="Neo Sans Pro Medium"/>
                  </a:rPr>
                  <a:t>nsion</a:t>
                </a:r>
                <a:r>
                  <a:rPr kumimoji="0" lang="en-GB" sz="1400" b="0" i="0" u="none" strike="noStrike" kern="0" cap="all" spc="0" normalizeH="0" baseline="0" noProof="0">
                    <a:ln>
                      <a:noFill/>
                    </a:ln>
                    <a:solidFill>
                      <a:srgbClr val="004580"/>
                    </a:solidFill>
                    <a:effectLst/>
                    <a:uLnTx/>
                    <a:uFillTx/>
                    <a:latin typeface="Neo Sans Pro Medium"/>
                    <a:ea typeface="+mn-ea"/>
                    <a:cs typeface="Neo Sans Pro Medium"/>
                  </a:rPr>
                  <a:t> </a:t>
                </a:r>
                <a:endParaRPr kumimoji="0" lang="en-GB" sz="1400" b="0" i="0" u="none" strike="noStrike" kern="0" cap="all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Neo Sans Pro Medium"/>
                  <a:ea typeface="+mn-ea"/>
                  <a:cs typeface="Neo Sans Pro Medium"/>
                </a:endParaRPr>
              </a:p>
            </p:txBody>
          </p:sp>
        </p:grpSp>
      </p:grpSp>
      <p:sp>
        <p:nvSpPr>
          <p:cNvPr id="3" name="object 4">
            <a:extLst>
              <a:ext uri="{FF2B5EF4-FFF2-40B4-BE49-F238E27FC236}">
                <a16:creationId xmlns:a16="http://schemas.microsoft.com/office/drawing/2014/main" id="{D1BAF0E2-45EA-E2C5-7DB9-9EF790834ACE}"/>
              </a:ext>
            </a:extLst>
          </p:cNvPr>
          <p:cNvSpPr/>
          <p:nvPr/>
        </p:nvSpPr>
        <p:spPr>
          <a:xfrm flipV="1">
            <a:off x="2948765" y="3914802"/>
            <a:ext cx="3612708" cy="464805"/>
          </a:xfrm>
          <a:custGeom>
            <a:avLst/>
            <a:gdLst/>
            <a:ahLst/>
            <a:cxnLst/>
            <a:rect l="l" t="t" r="r" b="b"/>
            <a:pathLst>
              <a:path w="11040110">
                <a:moveTo>
                  <a:pt x="0" y="0"/>
                </a:moveTo>
                <a:lnTo>
                  <a:pt x="11039544" y="1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306DC74F-FE74-49E4-B0BB-A01F46A1B30A}"/>
              </a:ext>
            </a:extLst>
          </p:cNvPr>
          <p:cNvSpPr txBox="1"/>
          <p:nvPr/>
        </p:nvSpPr>
        <p:spPr>
          <a:xfrm>
            <a:off x="5994025" y="4799247"/>
            <a:ext cx="4847867" cy="838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Central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security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screening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at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Terminal 1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is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one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of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the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most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important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operational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changes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: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from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a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fragmented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process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to a more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efficient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and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future-proof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model.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E9C6E904-ECC5-5EAB-9513-398457D47172}"/>
              </a:ext>
            </a:extLst>
          </p:cNvPr>
          <p:cNvSpPr txBox="1"/>
          <p:nvPr/>
        </p:nvSpPr>
        <p:spPr>
          <a:xfrm>
            <a:off x="691349" y="4805148"/>
            <a:ext cx="4942535" cy="8389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Creating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a more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flexible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terminal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,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able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to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better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handle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peak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demand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,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different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passanger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flows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and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future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airline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requirements</a:t>
            </a:r>
            <a:r>
              <a:rPr lang="cs-CZ" sz="16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277970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834DC-42A2-4911-0638-614FC7AAE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85B271-D6C6-E28C-03E4-0B4D85CE92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99" b="7500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0EC5937-29B4-E463-E9C2-8FC640C6D7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13609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7DC18AAD-9019-5F12-7DB2-29D9B607B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0D5E87-DAC7-0C8D-A1AB-FBBEE3A5E0CB}"/>
              </a:ext>
            </a:extLst>
          </p:cNvPr>
          <p:cNvSpPr txBox="1"/>
          <p:nvPr/>
        </p:nvSpPr>
        <p:spPr>
          <a:xfrm>
            <a:off x="601283" y="352486"/>
            <a:ext cx="9724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T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ERMINAL 2 EX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PAN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SION 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– PUBLIC ZONE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15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1CCAC-797F-3BA0-291B-87E9167C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94B1E0-F533-A734-962E-8FC6BA993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66" b="108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21479A4-57A6-A70B-B379-B04DDA15B93B}"/>
              </a:ext>
            </a:extLst>
          </p:cNvPr>
          <p:cNvSpPr/>
          <p:nvPr/>
        </p:nvSpPr>
        <p:spPr>
          <a:xfrm>
            <a:off x="0" y="-21845"/>
            <a:ext cx="12192000" cy="6858000"/>
          </a:xfrm>
          <a:prstGeom prst="rect">
            <a:avLst/>
          </a:prstGeom>
          <a:solidFill>
            <a:schemeClr val="dk1">
              <a:alpha val="7167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EAE63B5-99CE-453F-DAC2-8FEF19DB19B4}"/>
              </a:ext>
            </a:extLst>
          </p:cNvPr>
          <p:cNvSpPr txBox="1"/>
          <p:nvPr/>
        </p:nvSpPr>
        <p:spPr>
          <a:xfrm>
            <a:off x="546264" y="510639"/>
            <a:ext cx="10037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TERMINAL 2 EXPANSION – NON-PUBLIC ZONE </a:t>
            </a: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2C44FA20-2CFF-D4E7-3E15-063A57A119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1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A39-F1C3-9F2F-5B77-F407FFA25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B547ED1-6B98-F3CE-8738-F638E24A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62BEB-0A4D-D149-892D-0B3460E05154}" type="slidenum"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rgbClr val="064365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srgbClr val="06436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Obrázek 6" descr="Obsah obrázku venku, hoblovat, obloha, letadlo&#10;&#10;Obsah generovaný pomocí AI může být nesprávný.">
            <a:extLst>
              <a:ext uri="{FF2B5EF4-FFF2-40B4-BE49-F238E27FC236}">
                <a16:creationId xmlns:a16="http://schemas.microsoft.com/office/drawing/2014/main" id="{ECE4338D-E372-B6C7-31E9-12F2E83D56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74" b="-1"/>
          <a:stretch>
            <a:fillRect/>
          </a:stretch>
        </p:blipFill>
        <p:spPr>
          <a:xfrm>
            <a:off x="0" y="-8120"/>
            <a:ext cx="12417396" cy="68661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277AB33-21AF-C3F0-3382-046D057F47C9}"/>
              </a:ext>
            </a:extLst>
          </p:cNvPr>
          <p:cNvSpPr txBox="1"/>
          <p:nvPr/>
        </p:nvSpPr>
        <p:spPr>
          <a:xfrm>
            <a:off x="491836" y="510639"/>
            <a:ext cx="977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TERMINAL 2 EXPANSION – PIER D 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60C6DB1-60E1-57ED-58A6-82B1F37FAF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9424" y="6297922"/>
            <a:ext cx="1180151" cy="2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3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2A561-5FC9-FD0C-556C-FA0115AD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81A25F0-2360-78E1-2F4A-75B7C19CEE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69" b="483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722A762-FD02-BD1C-D3A0-FA1703EF030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dk1">
              <a:alpha val="7167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A377A876-9CE2-2A55-894F-A150FD9C95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ED78BFC-2650-D895-EF72-DC593A0D3F40}"/>
              </a:ext>
            </a:extLst>
          </p:cNvPr>
          <p:cNvSpPr txBox="1"/>
          <p:nvPr/>
        </p:nvSpPr>
        <p:spPr>
          <a:xfrm>
            <a:off x="546264" y="510639"/>
            <a:ext cx="10500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TERMINAL 2 EX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PANSION – PIER D GATES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25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 rot="10800000">
            <a:off x="7493942" y="4010897"/>
            <a:ext cx="123104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80E40129-2B70-F960-B73E-5153ACD93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750"/>
            <a:ext cx="7470058" cy="17745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b="0">
                <a:effectLst/>
                <a:latin typeface="Neo Sans Pro LP Bold"/>
              </a:rPr>
              <a:t>BUILDING YOU A BETTER AIRPORT</a:t>
            </a:r>
            <a:endParaRPr lang="cs-CZ" b="0">
              <a:latin typeface="Neo Sans Pro LP Bold"/>
            </a:endParaRP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C83949FA-9CCB-1A5C-5ACE-1FE6A4475B0B}"/>
              </a:ext>
            </a:extLst>
          </p:cNvPr>
          <p:cNvSpPr txBox="1">
            <a:spLocks/>
          </p:cNvSpPr>
          <p:nvPr/>
        </p:nvSpPr>
        <p:spPr>
          <a:xfrm>
            <a:off x="863371" y="2064762"/>
            <a:ext cx="4854677" cy="2640574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>
              <a:defRPr sz="1800" b="0" i="0">
                <a:solidFill>
                  <a:schemeClr val="bg1"/>
                </a:solidFill>
                <a:latin typeface="Neo Sans Pro"/>
                <a:ea typeface="+mn-ea"/>
                <a:cs typeface="Neo Sans Pro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Prague Airport is launching the most ambitious modernisation in its history. </a:t>
            </a:r>
            <a:endParaRPr kumimoji="0" lang="cs-CZ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LP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kern="0">
              <a:solidFill>
                <a:prstClr val="white"/>
              </a:solidFill>
              <a:latin typeface="Neo Sans Pro LP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It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is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not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only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about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new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buildings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, but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about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preparing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the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airport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for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future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demand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,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improving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passenger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experience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,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enhancing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operational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resilience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and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supporting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the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Czech Republic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’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s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international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 </a:t>
            </a:r>
            <a:r>
              <a:rPr kumimoji="0" lang="cs-CZ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connectivity</a:t>
            </a: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"/>
                <a:ea typeface="+mn-ea"/>
              </a:rPr>
              <a:t>.</a:t>
            </a:r>
          </a:p>
        </p:txBody>
      </p:sp>
      <p:sp>
        <p:nvSpPr>
          <p:cNvPr id="15" name="Round Single Corner of Rectangle 42">
            <a:extLst>
              <a:ext uri="{FF2B5EF4-FFF2-40B4-BE49-F238E27FC236}">
                <a16:creationId xmlns:a16="http://schemas.microsoft.com/office/drawing/2014/main" id="{3A9F1EBD-43BE-6552-17A3-56C96BF07DCB}"/>
              </a:ext>
            </a:extLst>
          </p:cNvPr>
          <p:cNvSpPr/>
          <p:nvPr/>
        </p:nvSpPr>
        <p:spPr>
          <a:xfrm rot="10800000">
            <a:off x="6656741" y="1611612"/>
            <a:ext cx="3527141" cy="2132486"/>
          </a:xfrm>
          <a:prstGeom prst="round1Rect">
            <a:avLst>
              <a:gd name="adj" fmla="val 15913"/>
            </a:avLst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54" t="-2333" r="-2054" b="-23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Z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 Single Corner of Rectangle 42">
            <a:extLst>
              <a:ext uri="{FF2B5EF4-FFF2-40B4-BE49-F238E27FC236}">
                <a16:creationId xmlns:a16="http://schemas.microsoft.com/office/drawing/2014/main" id="{9040D38D-9312-E570-49BC-EA949A0A28D6}"/>
              </a:ext>
            </a:extLst>
          </p:cNvPr>
          <p:cNvSpPr/>
          <p:nvPr/>
        </p:nvSpPr>
        <p:spPr>
          <a:xfrm rot="10800000">
            <a:off x="6410696" y="3848125"/>
            <a:ext cx="2201491" cy="1251754"/>
          </a:xfrm>
          <a:prstGeom prst="round1Rect">
            <a:avLst>
              <a:gd name="adj" fmla="val 16057"/>
            </a:avLst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CZ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 Single Corner of Rectangle 42">
            <a:extLst>
              <a:ext uri="{FF2B5EF4-FFF2-40B4-BE49-F238E27FC236}">
                <a16:creationId xmlns:a16="http://schemas.microsoft.com/office/drawing/2014/main" id="{4E477F3F-07DC-BFC5-379C-0924A17A66E6}"/>
              </a:ext>
            </a:extLst>
          </p:cNvPr>
          <p:cNvSpPr/>
          <p:nvPr/>
        </p:nvSpPr>
        <p:spPr>
          <a:xfrm rot="10800000">
            <a:off x="8720447" y="3841093"/>
            <a:ext cx="2608182" cy="1581686"/>
          </a:xfrm>
          <a:prstGeom prst="round1Rect">
            <a:avLst>
              <a:gd name="adj" fmla="val 16688"/>
            </a:avLst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Z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 Single Corner of Rectangle 42">
            <a:extLst>
              <a:ext uri="{FF2B5EF4-FFF2-40B4-BE49-F238E27FC236}">
                <a16:creationId xmlns:a16="http://schemas.microsoft.com/office/drawing/2014/main" id="{455FA046-FE85-505A-A9F1-EA060DAD0E0D}"/>
              </a:ext>
            </a:extLst>
          </p:cNvPr>
          <p:cNvSpPr/>
          <p:nvPr/>
        </p:nvSpPr>
        <p:spPr>
          <a:xfrm rot="10800000">
            <a:off x="10258301" y="1995523"/>
            <a:ext cx="1299843" cy="1735022"/>
          </a:xfrm>
          <a:prstGeom prst="round1Rect">
            <a:avLst>
              <a:gd name="adj" fmla="val 16883"/>
            </a:avLst>
          </a:prstGeom>
          <a:blipFill dpi="0" rotWithShape="0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Z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EC36B-4537-AAA9-DEEA-AB2BE1DFA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661C0F0-439A-D91D-1CEC-70184AB445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52" b="9645"/>
          <a:stretch>
            <a:fillRect/>
          </a:stretch>
        </p:blipFill>
        <p:spPr>
          <a:xfrm>
            <a:off x="-1" y="0"/>
            <a:ext cx="12415691" cy="6855805"/>
          </a:xfrm>
          <a:prstGeom prst="rect">
            <a:avLst/>
          </a:prstGeom>
        </p:spPr>
      </p:pic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00E992C3-3044-5727-70F8-67CD86D7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62BEB-0A4D-D149-892D-0B3460E05154}" type="slidenum"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rgbClr val="064365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srgbClr val="06436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Obrázek 2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8332397F-A111-03C1-847A-7572C0CA48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00DFCE-3426-AB7E-3C94-28831FC5A76C}"/>
              </a:ext>
            </a:extLst>
          </p:cNvPr>
          <p:cNvSpPr txBox="1"/>
          <p:nvPr/>
        </p:nvSpPr>
        <p:spPr>
          <a:xfrm>
            <a:off x="491836" y="524246"/>
            <a:ext cx="1090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TERMINAL 1 EXPANSION</a:t>
            </a:r>
          </a:p>
        </p:txBody>
      </p:sp>
    </p:spTree>
    <p:extLst>
      <p:ext uri="{BB962C8B-B14F-4D97-AF65-F5344CB8AC3E}">
        <p14:creationId xmlns:p14="http://schemas.microsoft.com/office/powerpoint/2010/main" val="4135000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EC36B-4537-AAA9-DEEA-AB2BE1DFA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98874C6-8489-A26C-808D-2BE800C7B0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00E992C3-3044-5727-70F8-67CD86D7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62BEB-0A4D-D149-892D-0B3460E05154}" type="slidenum">
              <a: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srgbClr val="064365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srgbClr val="06436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Obrázek 2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8332397F-A111-03C1-847A-7572C0CA48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00DFCE-3426-AB7E-3C94-28831FC5A76C}"/>
              </a:ext>
            </a:extLst>
          </p:cNvPr>
          <p:cNvSpPr txBox="1"/>
          <p:nvPr/>
        </p:nvSpPr>
        <p:spPr>
          <a:xfrm>
            <a:off x="491836" y="510639"/>
            <a:ext cx="9860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TERMINAL 1 EX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PA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NSION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 - SECURITY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842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504F66D4-EDD8-C286-A883-0654F2F0B924}"/>
              </a:ext>
            </a:extLst>
          </p:cNvPr>
          <p:cNvSpPr txBox="1"/>
          <p:nvPr/>
        </p:nvSpPr>
        <p:spPr>
          <a:xfrm>
            <a:off x="1042240" y="1578340"/>
            <a:ext cx="1811777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>
                <a:solidFill>
                  <a:srgbClr val="003769"/>
                </a:solidFill>
                <a:latin typeface="Neo Sans Pro" panose="020B0504030504040204" pitchFamily="34" charset="0"/>
              </a:rPr>
              <a:t>PARALEL RUNWAY SYSTEM</a:t>
            </a:r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rgbClr val="003769"/>
              </a:solidFill>
              <a:effectLst/>
              <a:uLnTx/>
              <a:uFillTx/>
              <a:latin typeface="Neo Sans Pro" panose="020B0504030504040204" pitchFamily="34" charset="0"/>
              <a:ea typeface="+mn-ea"/>
              <a:cs typeface="+mn-cs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C6EDEBD-14BA-B5AE-CABE-AE0885693946}"/>
              </a:ext>
            </a:extLst>
          </p:cNvPr>
          <p:cNvSpPr txBox="1">
            <a:spLocks/>
          </p:cNvSpPr>
          <p:nvPr/>
        </p:nvSpPr>
        <p:spPr>
          <a:xfrm>
            <a:off x="6385423" y="2069252"/>
            <a:ext cx="4764337" cy="2381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parallel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runway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system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will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allow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airport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to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increase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resilience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better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manage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future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demand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and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introduce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important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changes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for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lang="cs-CZ" sz="1800" err="1">
                <a:solidFill>
                  <a:prstClr val="white"/>
                </a:solidFill>
              </a:rPr>
              <a:t>our</a:t>
            </a:r>
            <a:r>
              <a:rPr lang="cs-CZ" sz="1800">
                <a:solidFill>
                  <a:prstClr val="white"/>
                </a:solidFill>
              </a:rPr>
              <a:t> </a:t>
            </a:r>
            <a:r>
              <a:rPr lang="cs-CZ" sz="1800" err="1">
                <a:solidFill>
                  <a:prstClr val="white"/>
                </a:solidFill>
              </a:rPr>
              <a:t>neighbourhood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including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the</a:t>
            </a:r>
            <a:r>
              <a:rPr lang="cs-CZ" sz="1800">
                <a:solidFill>
                  <a:prstClr val="white"/>
                </a:solidFill>
              </a:rPr>
              <a:t> </a:t>
            </a:r>
            <a:r>
              <a:rPr lang="cs-CZ" sz="1800" err="1">
                <a:solidFill>
                  <a:prstClr val="white"/>
                </a:solidFill>
              </a:rPr>
              <a:t>closure</a:t>
            </a:r>
            <a:r>
              <a:rPr lang="cs-CZ" sz="1800">
                <a:solidFill>
                  <a:prstClr val="white"/>
                </a:solidFill>
              </a:rPr>
              <a:t> of </a:t>
            </a:r>
            <a:r>
              <a:rPr lang="cs-CZ" sz="1800" err="1">
                <a:solidFill>
                  <a:prstClr val="white"/>
                </a:solidFill>
              </a:rPr>
              <a:t>the</a:t>
            </a:r>
            <a:r>
              <a:rPr lang="cs-CZ" sz="1800">
                <a:solidFill>
                  <a:prstClr val="white"/>
                </a:solidFill>
              </a:rPr>
              <a:t> </a:t>
            </a:r>
            <a:r>
              <a:rPr lang="cs-CZ" sz="1800" err="1">
                <a:solidFill>
                  <a:prstClr val="white"/>
                </a:solidFill>
              </a:rPr>
              <a:t>transverse</a:t>
            </a:r>
            <a:r>
              <a:rPr lang="cs-CZ" sz="1800">
                <a:solidFill>
                  <a:prstClr val="white"/>
                </a:solidFill>
              </a:rPr>
              <a:t> runway and a night </a:t>
            </a:r>
            <a:r>
              <a:rPr lang="cs-CZ" sz="1800" err="1">
                <a:solidFill>
                  <a:prstClr val="white"/>
                </a:solidFill>
              </a:rPr>
              <a:t>curfew</a:t>
            </a:r>
            <a:r>
              <a:rPr lang="cs-CZ" sz="1800">
                <a:solidFill>
                  <a:prstClr val="white"/>
                </a:solidFill>
              </a:rPr>
              <a:t> </a:t>
            </a:r>
            <a:r>
              <a:rPr lang="cs-CZ" sz="1800" err="1">
                <a:solidFill>
                  <a:prstClr val="white"/>
                </a:solidFill>
              </a:rPr>
              <a:t>between</a:t>
            </a:r>
            <a:r>
              <a:rPr lang="cs-CZ" sz="1800">
                <a:solidFill>
                  <a:prstClr val="white"/>
                </a:solidFill>
              </a:rPr>
              <a:t> 00:00 and 05:30.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280D5A4-B625-374E-802F-5C37509A73AF}"/>
              </a:ext>
            </a:extLst>
          </p:cNvPr>
          <p:cNvSpPr txBox="1"/>
          <p:nvPr/>
        </p:nvSpPr>
        <p:spPr>
          <a:xfrm>
            <a:off x="546264" y="419899"/>
            <a:ext cx="1099803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/>
                <a:ea typeface="+mn-ea"/>
                <a:cs typeface="+mn-cs"/>
              </a:rPr>
              <a:t>STAGE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/>
                <a:ea typeface="+mn-ea"/>
                <a:cs typeface="+mn-cs"/>
              </a:rPr>
              <a:t> </a:t>
            </a:r>
            <a:r>
              <a:rPr lang="cs-CZ" sz="4000">
                <a:solidFill>
                  <a:prstClr val="white"/>
                </a:solidFill>
                <a:latin typeface="Neo Sans Pro Medium"/>
              </a:rPr>
              <a:t>3</a:t>
            </a: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/>
                <a:ea typeface="+mn-ea"/>
                <a:cs typeface="+mn-cs"/>
              </a:rPr>
              <a:t>: MODERNISATION OF RUNWAY SYSTEM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756405-3D78-583C-B35D-47336FC250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0" r="10960"/>
          <a:stretch/>
        </p:blipFill>
        <p:spPr>
          <a:xfrm>
            <a:off x="950251" y="1628661"/>
            <a:ext cx="3166135" cy="270184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ECE6B0-C0D0-F805-AE7D-E7FE790CA6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37546">
            <a:off x="3626172" y="3765742"/>
            <a:ext cx="1406972" cy="1406972"/>
          </a:xfrm>
          <a:prstGeom prst="rect">
            <a:avLst/>
          </a:prstGeom>
        </p:spPr>
      </p:pic>
      <p:sp>
        <p:nvSpPr>
          <p:cNvPr id="9" name="Zaoblený obdélník 96">
            <a:extLst>
              <a:ext uri="{FF2B5EF4-FFF2-40B4-BE49-F238E27FC236}">
                <a16:creationId xmlns:a16="http://schemas.microsoft.com/office/drawing/2014/main" id="{FAEC92EE-56E3-89AA-DFD4-3AF3709A9ED6}"/>
              </a:ext>
            </a:extLst>
          </p:cNvPr>
          <p:cNvSpPr/>
          <p:nvPr/>
        </p:nvSpPr>
        <p:spPr>
          <a:xfrm>
            <a:off x="4316596" y="4450633"/>
            <a:ext cx="1779403" cy="7126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07AF1AE9-DAAB-E200-06AF-4B64677A4E32}"/>
              </a:ext>
            </a:extLst>
          </p:cNvPr>
          <p:cNvSpPr txBox="1"/>
          <p:nvPr/>
        </p:nvSpPr>
        <p:spPr>
          <a:xfrm>
            <a:off x="4430707" y="4594550"/>
            <a:ext cx="15489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PARALLEL RUNWAY SYSTEM</a:t>
            </a:r>
            <a:endParaRPr kumimoji="0" lang="en-GB" sz="1400" b="0" i="0" u="none" strike="noStrike" kern="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Medium"/>
              <a:ea typeface="+mn-ea"/>
              <a:cs typeface="Neo Sans Pro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6E5F2-DC2F-2EED-3817-4D3F43D59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8A617C-E734-CB19-7BD1-1E4D4E9963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10B95D6-D639-BDEC-EC22-E1D0282E3ED4}"/>
              </a:ext>
            </a:extLst>
          </p:cNvPr>
          <p:cNvSpPr txBox="1"/>
          <p:nvPr/>
        </p:nvSpPr>
        <p:spPr>
          <a:xfrm>
            <a:off x="399681" y="211067"/>
            <a:ext cx="1099020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cs-CZ" sz="4000" kern="0">
                <a:solidFill>
                  <a:prstClr val="white"/>
                </a:solidFill>
                <a:latin typeface="Neo Sans Pro Medium" panose="020B0504030504040204" pitchFamily="34" charset="0"/>
              </a:rPr>
              <a:t>MODERNISATION PLAN 2030+</a:t>
            </a: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8FBCA3CB-04CC-CB65-50F7-8DD4F091BA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A9680-DF6D-1822-20BD-7810F547A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916B379-D0CF-381F-0FF5-826529EBA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ovéPole 9">
            <a:extLst>
              <a:ext uri="{FF2B5EF4-FFF2-40B4-BE49-F238E27FC236}">
                <a16:creationId xmlns:a16="http://schemas.microsoft.com/office/drawing/2014/main" id="{7F8E03F0-D3FA-010F-BA5E-B115E5012262}"/>
              </a:ext>
            </a:extLst>
          </p:cNvPr>
          <p:cNvSpPr txBox="1"/>
          <p:nvPr/>
        </p:nvSpPr>
        <p:spPr>
          <a:xfrm>
            <a:off x="544200" y="334071"/>
            <a:ext cx="839039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 Bold"/>
                <a:ea typeface="+mn-ea"/>
                <a:cs typeface="+mn-cs"/>
              </a:rPr>
              <a:t>MODERNISATION PLAN 2030+</a:t>
            </a:r>
          </a:p>
        </p:txBody>
      </p:sp>
      <p:pic>
        <p:nvPicPr>
          <p:cNvPr id="4" name="Obrázek 3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23331D6B-0E1A-17BD-0602-AD7DFEB318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4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B1A9F-E93C-8738-13E7-04916C819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4">
            <a:extLst>
              <a:ext uri="{FF2B5EF4-FFF2-40B4-BE49-F238E27FC236}">
                <a16:creationId xmlns:a16="http://schemas.microsoft.com/office/drawing/2014/main" id="{E559F36C-84F2-7C19-2146-BD83EC2B1B74}"/>
              </a:ext>
            </a:extLst>
          </p:cNvPr>
          <p:cNvSpPr/>
          <p:nvPr/>
        </p:nvSpPr>
        <p:spPr>
          <a:xfrm>
            <a:off x="720094" y="426498"/>
            <a:ext cx="10231766" cy="5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7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 Bold" panose="020B0504030504040204" pitchFamily="34" charset="0"/>
                <a:ea typeface="Source Sans Pro"/>
                <a:cs typeface="+mn-cs"/>
              </a:rPr>
              <a:t>REMOVING TODAY</a:t>
            </a: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 Bold" panose="020B0504030504040204" pitchFamily="34" charset="0"/>
                <a:ea typeface="Source Sans Pro"/>
                <a:cs typeface="+mn-cs"/>
              </a:rPr>
              <a:t>’</a:t>
            </a:r>
            <a:r>
              <a:rPr kumimoji="0" lang="cs-CZ" sz="3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 Bold" panose="020B0504030504040204" pitchFamily="34" charset="0"/>
                <a:ea typeface="Source Sans Pro"/>
                <a:cs typeface="+mn-cs"/>
              </a:rPr>
              <a:t>S BOTTLENECKS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 LP Bold" panose="020B0504030504040204" pitchFamily="34" charset="0"/>
              <a:ea typeface="Source Sans Pro"/>
              <a:cs typeface="+mn-cs"/>
            </a:endParaRPr>
          </a:p>
        </p:txBody>
      </p:sp>
      <p:graphicFrame>
        <p:nvGraphicFramePr>
          <p:cNvPr id="72" name="Tabulka 71">
            <a:extLst>
              <a:ext uri="{FF2B5EF4-FFF2-40B4-BE49-F238E27FC236}">
                <a16:creationId xmlns:a16="http://schemas.microsoft.com/office/drawing/2014/main" id="{4E0D5941-3B68-B154-A217-615556195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387662"/>
              </p:ext>
            </p:extLst>
          </p:nvPr>
        </p:nvGraphicFramePr>
        <p:xfrm>
          <a:off x="803494" y="1166392"/>
          <a:ext cx="10078564" cy="46829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7764">
                  <a:extLst>
                    <a:ext uri="{9D8B030D-6E8A-4147-A177-3AD203B41FA5}">
                      <a16:colId xmlns:a16="http://schemas.microsoft.com/office/drawing/2014/main" val="2267527838"/>
                    </a:ext>
                  </a:extLst>
                </a:gridCol>
                <a:gridCol w="1612415">
                  <a:extLst>
                    <a:ext uri="{9D8B030D-6E8A-4147-A177-3AD203B41FA5}">
                      <a16:colId xmlns:a16="http://schemas.microsoft.com/office/drawing/2014/main" val="3984205811"/>
                    </a:ext>
                  </a:extLst>
                </a:gridCol>
                <a:gridCol w="1633356">
                  <a:extLst>
                    <a:ext uri="{9D8B030D-6E8A-4147-A177-3AD203B41FA5}">
                      <a16:colId xmlns:a16="http://schemas.microsoft.com/office/drawing/2014/main" val="222657899"/>
                    </a:ext>
                  </a:extLst>
                </a:gridCol>
                <a:gridCol w="1556574">
                  <a:extLst>
                    <a:ext uri="{9D8B030D-6E8A-4147-A177-3AD203B41FA5}">
                      <a16:colId xmlns:a16="http://schemas.microsoft.com/office/drawing/2014/main" val="2891910122"/>
                    </a:ext>
                  </a:extLst>
                </a:gridCol>
                <a:gridCol w="1598455">
                  <a:extLst>
                    <a:ext uri="{9D8B030D-6E8A-4147-A177-3AD203B41FA5}">
                      <a16:colId xmlns:a16="http://schemas.microsoft.com/office/drawing/2014/main" val="75952937"/>
                    </a:ext>
                  </a:extLst>
                </a:gridCol>
              </a:tblGrid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8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Neo Sans Pro LP"/>
                        </a:rPr>
                        <a:t>CAPACITY AREA</a:t>
                      </a: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004580"/>
                          </a:solidFill>
                          <a:latin typeface="Neo Sans Pro LP"/>
                        </a:rPr>
                        <a:t>2025</a:t>
                      </a: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004580"/>
                          </a:solidFill>
                          <a:latin typeface="Neo Sans Pro LP"/>
                        </a:rPr>
                        <a:t>2030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004580"/>
                          </a:solidFill>
                          <a:latin typeface="Neo Sans Pro LP"/>
                        </a:rPr>
                        <a:t>2035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004580"/>
                          </a:solidFill>
                          <a:latin typeface="Neo Sans Pro LP"/>
                        </a:rPr>
                        <a:t>2040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005902"/>
                  </a:ext>
                </a:extLst>
              </a:tr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Total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annual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terminal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capacity</a:t>
                      </a:r>
                      <a:endParaRPr lang="cs-CZ" sz="1600" b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67966"/>
                  </a:ext>
                </a:extLst>
              </a:tr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Security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screening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at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Terminal 1</a:t>
                      </a: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116830"/>
                  </a:ext>
                </a:extLst>
              </a:tr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Security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screening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at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Terminal 2</a:t>
                      </a: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128529"/>
                  </a:ext>
                </a:extLst>
              </a:tr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Non-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Schengen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border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control</a:t>
                      </a:r>
                      <a:endParaRPr lang="cs-CZ" sz="1600" b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592095"/>
                  </a:ext>
                </a:extLst>
              </a:tr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RWY system</a:t>
                      </a: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327690"/>
                  </a:ext>
                </a:extLst>
              </a:tr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Aircraft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stands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contact</a:t>
                      </a:r>
                      <a:endParaRPr lang="cs-CZ" sz="1600" b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771967"/>
                  </a:ext>
                </a:extLst>
              </a:tr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Aircraft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stands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remote</a:t>
                      </a:r>
                      <a:endParaRPr lang="cs-CZ" sz="1600" b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155306"/>
                  </a:ext>
                </a:extLst>
              </a:tr>
              <a:tr h="520331">
                <a:tc>
                  <a:txBody>
                    <a:bodyPr/>
                    <a:lstStyle/>
                    <a:p>
                      <a:pPr algn="l"/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Parking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capacity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for</a:t>
                      </a:r>
                      <a:r>
                        <a:rPr lang="cs-CZ" sz="1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cs-CZ" sz="1600" b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passengers</a:t>
                      </a:r>
                      <a:endParaRPr lang="cs-CZ" sz="1600" b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193429"/>
                  </a:ext>
                </a:extLst>
              </a:tr>
            </a:tbl>
          </a:graphicData>
        </a:graphic>
      </p:graphicFrame>
      <p:sp>
        <p:nvSpPr>
          <p:cNvPr id="75" name="Vývojový diagram: spojnice 74">
            <a:extLst>
              <a:ext uri="{FF2B5EF4-FFF2-40B4-BE49-F238E27FC236}">
                <a16:creationId xmlns:a16="http://schemas.microsoft.com/office/drawing/2014/main" id="{8ACDE8C5-05C5-141A-9F05-97D942762B88}"/>
              </a:ext>
            </a:extLst>
          </p:cNvPr>
          <p:cNvSpPr/>
          <p:nvPr/>
        </p:nvSpPr>
        <p:spPr>
          <a:xfrm>
            <a:off x="5095513" y="1745039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Vývojový diagram: spojnice 75">
            <a:extLst>
              <a:ext uri="{FF2B5EF4-FFF2-40B4-BE49-F238E27FC236}">
                <a16:creationId xmlns:a16="http://schemas.microsoft.com/office/drawing/2014/main" id="{1689E0B7-176F-AF03-2091-8FB3E336A09B}"/>
              </a:ext>
            </a:extLst>
          </p:cNvPr>
          <p:cNvSpPr/>
          <p:nvPr/>
        </p:nvSpPr>
        <p:spPr>
          <a:xfrm>
            <a:off x="8291260" y="1740385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Vývojový diagram: spojnice 76">
            <a:extLst>
              <a:ext uri="{FF2B5EF4-FFF2-40B4-BE49-F238E27FC236}">
                <a16:creationId xmlns:a16="http://schemas.microsoft.com/office/drawing/2014/main" id="{CF89723E-E43F-2ED8-9AD4-7A6CFB6608FC}"/>
              </a:ext>
            </a:extLst>
          </p:cNvPr>
          <p:cNvSpPr/>
          <p:nvPr/>
        </p:nvSpPr>
        <p:spPr>
          <a:xfrm>
            <a:off x="6705600" y="1747365"/>
            <a:ext cx="390889" cy="383908"/>
          </a:xfrm>
          <a:prstGeom prst="flowChartConnector">
            <a:avLst/>
          </a:prstGeom>
          <a:solidFill>
            <a:srgbClr val="C0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Vývojový diagram: spojnice 77">
            <a:extLst>
              <a:ext uri="{FF2B5EF4-FFF2-40B4-BE49-F238E27FC236}">
                <a16:creationId xmlns:a16="http://schemas.microsoft.com/office/drawing/2014/main" id="{57F6E1B2-B9C9-C822-09CE-CED03B4172FE}"/>
              </a:ext>
            </a:extLst>
          </p:cNvPr>
          <p:cNvSpPr/>
          <p:nvPr/>
        </p:nvSpPr>
        <p:spPr>
          <a:xfrm>
            <a:off x="9872265" y="1739222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Vývojový diagram: spojnice 78">
            <a:extLst>
              <a:ext uri="{FF2B5EF4-FFF2-40B4-BE49-F238E27FC236}">
                <a16:creationId xmlns:a16="http://schemas.microsoft.com/office/drawing/2014/main" id="{67CA1C6F-86EC-1820-2E52-437A0F2DFC46}"/>
              </a:ext>
            </a:extLst>
          </p:cNvPr>
          <p:cNvSpPr/>
          <p:nvPr/>
        </p:nvSpPr>
        <p:spPr>
          <a:xfrm>
            <a:off x="5087373" y="2253420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Vývojový diagram: spojnice 79">
            <a:extLst>
              <a:ext uri="{FF2B5EF4-FFF2-40B4-BE49-F238E27FC236}">
                <a16:creationId xmlns:a16="http://schemas.microsoft.com/office/drawing/2014/main" id="{39FDC351-1FDC-8644-5330-BE53E061188B}"/>
              </a:ext>
            </a:extLst>
          </p:cNvPr>
          <p:cNvSpPr/>
          <p:nvPr/>
        </p:nvSpPr>
        <p:spPr>
          <a:xfrm>
            <a:off x="8283120" y="2248766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Vývojový diagram: spojnice 80">
            <a:extLst>
              <a:ext uri="{FF2B5EF4-FFF2-40B4-BE49-F238E27FC236}">
                <a16:creationId xmlns:a16="http://schemas.microsoft.com/office/drawing/2014/main" id="{C196D2AF-3C1E-1A65-263B-396DC8E5A6DB}"/>
              </a:ext>
            </a:extLst>
          </p:cNvPr>
          <p:cNvSpPr/>
          <p:nvPr/>
        </p:nvSpPr>
        <p:spPr>
          <a:xfrm>
            <a:off x="6697460" y="2255746"/>
            <a:ext cx="390889" cy="383908"/>
          </a:xfrm>
          <a:prstGeom prst="flowChartConnector">
            <a:avLst/>
          </a:prstGeom>
          <a:solidFill>
            <a:srgbClr val="C0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Vývojový diagram: spojnice 81">
            <a:extLst>
              <a:ext uri="{FF2B5EF4-FFF2-40B4-BE49-F238E27FC236}">
                <a16:creationId xmlns:a16="http://schemas.microsoft.com/office/drawing/2014/main" id="{92CE2E88-CD75-8273-66F7-AAC0AED26AAB}"/>
              </a:ext>
            </a:extLst>
          </p:cNvPr>
          <p:cNvSpPr/>
          <p:nvPr/>
        </p:nvSpPr>
        <p:spPr>
          <a:xfrm>
            <a:off x="9864125" y="2247603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Vývojový diagram: spojnice 82">
            <a:extLst>
              <a:ext uri="{FF2B5EF4-FFF2-40B4-BE49-F238E27FC236}">
                <a16:creationId xmlns:a16="http://schemas.microsoft.com/office/drawing/2014/main" id="{12909EAC-B686-B2E1-87C2-02A02765A8D7}"/>
              </a:ext>
            </a:extLst>
          </p:cNvPr>
          <p:cNvSpPr/>
          <p:nvPr/>
        </p:nvSpPr>
        <p:spPr>
          <a:xfrm>
            <a:off x="5079233" y="2782744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Vývojový diagram: spojnice 83">
            <a:extLst>
              <a:ext uri="{FF2B5EF4-FFF2-40B4-BE49-F238E27FC236}">
                <a16:creationId xmlns:a16="http://schemas.microsoft.com/office/drawing/2014/main" id="{BAA49978-08BA-61F9-4F4B-097A2546313F}"/>
              </a:ext>
            </a:extLst>
          </p:cNvPr>
          <p:cNvSpPr/>
          <p:nvPr/>
        </p:nvSpPr>
        <p:spPr>
          <a:xfrm>
            <a:off x="8274980" y="2778090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Vývojový diagram: spojnice 84">
            <a:extLst>
              <a:ext uri="{FF2B5EF4-FFF2-40B4-BE49-F238E27FC236}">
                <a16:creationId xmlns:a16="http://schemas.microsoft.com/office/drawing/2014/main" id="{DE0CF0DD-8190-7759-B75D-74B0222802EC}"/>
              </a:ext>
            </a:extLst>
          </p:cNvPr>
          <p:cNvSpPr/>
          <p:nvPr/>
        </p:nvSpPr>
        <p:spPr>
          <a:xfrm>
            <a:off x="6689320" y="2785070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Vývojový diagram: spojnice 85">
            <a:extLst>
              <a:ext uri="{FF2B5EF4-FFF2-40B4-BE49-F238E27FC236}">
                <a16:creationId xmlns:a16="http://schemas.microsoft.com/office/drawing/2014/main" id="{B8953BA8-7C18-2CDE-F6B1-08F2AE433E24}"/>
              </a:ext>
            </a:extLst>
          </p:cNvPr>
          <p:cNvSpPr/>
          <p:nvPr/>
        </p:nvSpPr>
        <p:spPr>
          <a:xfrm>
            <a:off x="9855985" y="2776927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Vývojový diagram: spojnice 86">
            <a:extLst>
              <a:ext uri="{FF2B5EF4-FFF2-40B4-BE49-F238E27FC236}">
                <a16:creationId xmlns:a16="http://schemas.microsoft.com/office/drawing/2014/main" id="{8968EC9A-5ECE-5277-B5E8-809055BA4B44}"/>
              </a:ext>
            </a:extLst>
          </p:cNvPr>
          <p:cNvSpPr/>
          <p:nvPr/>
        </p:nvSpPr>
        <p:spPr>
          <a:xfrm>
            <a:off x="5071093" y="3305093"/>
            <a:ext cx="390889" cy="383908"/>
          </a:xfrm>
          <a:prstGeom prst="flowChartConnector">
            <a:avLst/>
          </a:prstGeom>
          <a:solidFill>
            <a:srgbClr val="C0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Vývojový diagram: spojnice 87">
            <a:extLst>
              <a:ext uri="{FF2B5EF4-FFF2-40B4-BE49-F238E27FC236}">
                <a16:creationId xmlns:a16="http://schemas.microsoft.com/office/drawing/2014/main" id="{08179682-0661-5F9B-3F01-50E246754C3D}"/>
              </a:ext>
            </a:extLst>
          </p:cNvPr>
          <p:cNvSpPr/>
          <p:nvPr/>
        </p:nvSpPr>
        <p:spPr>
          <a:xfrm>
            <a:off x="8273820" y="3300439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Vývojový diagram: spojnice 88">
            <a:extLst>
              <a:ext uri="{FF2B5EF4-FFF2-40B4-BE49-F238E27FC236}">
                <a16:creationId xmlns:a16="http://schemas.microsoft.com/office/drawing/2014/main" id="{43F92E59-24D1-77F1-8163-69CAD00B3A08}"/>
              </a:ext>
            </a:extLst>
          </p:cNvPr>
          <p:cNvSpPr/>
          <p:nvPr/>
        </p:nvSpPr>
        <p:spPr>
          <a:xfrm>
            <a:off x="6681180" y="3307419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Vývojový diagram: spojnice 89">
            <a:extLst>
              <a:ext uri="{FF2B5EF4-FFF2-40B4-BE49-F238E27FC236}">
                <a16:creationId xmlns:a16="http://schemas.microsoft.com/office/drawing/2014/main" id="{8D66357C-CDB0-F3FE-5300-61A13D7C8366}"/>
              </a:ext>
            </a:extLst>
          </p:cNvPr>
          <p:cNvSpPr/>
          <p:nvPr/>
        </p:nvSpPr>
        <p:spPr>
          <a:xfrm>
            <a:off x="9854825" y="3299276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Vývojový diagram: spojnice 90">
            <a:extLst>
              <a:ext uri="{FF2B5EF4-FFF2-40B4-BE49-F238E27FC236}">
                <a16:creationId xmlns:a16="http://schemas.microsoft.com/office/drawing/2014/main" id="{09D1D245-26C4-5B53-C342-7A92972B53C5}"/>
              </a:ext>
            </a:extLst>
          </p:cNvPr>
          <p:cNvSpPr/>
          <p:nvPr/>
        </p:nvSpPr>
        <p:spPr>
          <a:xfrm>
            <a:off x="5083893" y="3820456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Vývojový diagram: spojnice 91">
            <a:extLst>
              <a:ext uri="{FF2B5EF4-FFF2-40B4-BE49-F238E27FC236}">
                <a16:creationId xmlns:a16="http://schemas.microsoft.com/office/drawing/2014/main" id="{F0442538-272F-4D33-A1CF-A8275DBCFDCE}"/>
              </a:ext>
            </a:extLst>
          </p:cNvPr>
          <p:cNvSpPr/>
          <p:nvPr/>
        </p:nvSpPr>
        <p:spPr>
          <a:xfrm>
            <a:off x="8279640" y="3815802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Vývojový diagram: spojnice 92">
            <a:extLst>
              <a:ext uri="{FF2B5EF4-FFF2-40B4-BE49-F238E27FC236}">
                <a16:creationId xmlns:a16="http://schemas.microsoft.com/office/drawing/2014/main" id="{EB970B92-519E-0996-DBB9-70CCC3B014C8}"/>
              </a:ext>
            </a:extLst>
          </p:cNvPr>
          <p:cNvSpPr/>
          <p:nvPr/>
        </p:nvSpPr>
        <p:spPr>
          <a:xfrm>
            <a:off x="6687000" y="3822782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Vývojový diagram: spojnice 93">
            <a:extLst>
              <a:ext uri="{FF2B5EF4-FFF2-40B4-BE49-F238E27FC236}">
                <a16:creationId xmlns:a16="http://schemas.microsoft.com/office/drawing/2014/main" id="{1FE7716B-9B5D-2A38-D4F2-5B4F12D6376A}"/>
              </a:ext>
            </a:extLst>
          </p:cNvPr>
          <p:cNvSpPr/>
          <p:nvPr/>
        </p:nvSpPr>
        <p:spPr>
          <a:xfrm>
            <a:off x="9860645" y="3814639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Vývojový diagram: spojnice 94">
            <a:extLst>
              <a:ext uri="{FF2B5EF4-FFF2-40B4-BE49-F238E27FC236}">
                <a16:creationId xmlns:a16="http://schemas.microsoft.com/office/drawing/2014/main" id="{DBE0B19D-6D8F-62DB-D2F6-46F9ADEAD7E0}"/>
              </a:ext>
            </a:extLst>
          </p:cNvPr>
          <p:cNvSpPr/>
          <p:nvPr/>
        </p:nvSpPr>
        <p:spPr>
          <a:xfrm>
            <a:off x="5082733" y="4349779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Vývojový diagram: spojnice 95">
            <a:extLst>
              <a:ext uri="{FF2B5EF4-FFF2-40B4-BE49-F238E27FC236}">
                <a16:creationId xmlns:a16="http://schemas.microsoft.com/office/drawing/2014/main" id="{71DA3170-C263-F4C2-86DC-C02FAE04C696}"/>
              </a:ext>
            </a:extLst>
          </p:cNvPr>
          <p:cNvSpPr/>
          <p:nvPr/>
        </p:nvSpPr>
        <p:spPr>
          <a:xfrm>
            <a:off x="8278480" y="4345125"/>
            <a:ext cx="390889" cy="383908"/>
          </a:xfrm>
          <a:prstGeom prst="flowChartConnector">
            <a:avLst/>
          </a:prstGeom>
          <a:solidFill>
            <a:schemeClr val="accent3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7" name="Vývojový diagram: spojnice 96">
            <a:extLst>
              <a:ext uri="{FF2B5EF4-FFF2-40B4-BE49-F238E27FC236}">
                <a16:creationId xmlns:a16="http://schemas.microsoft.com/office/drawing/2014/main" id="{5F8A185B-8BEF-C9E1-AC20-EF1A1CE3EB83}"/>
              </a:ext>
            </a:extLst>
          </p:cNvPr>
          <p:cNvSpPr/>
          <p:nvPr/>
        </p:nvSpPr>
        <p:spPr>
          <a:xfrm>
            <a:off x="6685840" y="4352105"/>
            <a:ext cx="390889" cy="383908"/>
          </a:xfrm>
          <a:prstGeom prst="flowChartConnector">
            <a:avLst/>
          </a:prstGeom>
          <a:solidFill>
            <a:srgbClr val="C0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Vývojový diagram: spojnice 97">
            <a:extLst>
              <a:ext uri="{FF2B5EF4-FFF2-40B4-BE49-F238E27FC236}">
                <a16:creationId xmlns:a16="http://schemas.microsoft.com/office/drawing/2014/main" id="{62AE8D06-69A2-500E-7025-BC14BC343E81}"/>
              </a:ext>
            </a:extLst>
          </p:cNvPr>
          <p:cNvSpPr/>
          <p:nvPr/>
        </p:nvSpPr>
        <p:spPr>
          <a:xfrm>
            <a:off x="9859485" y="4343962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Vývojový diagram: spojnice 98">
            <a:extLst>
              <a:ext uri="{FF2B5EF4-FFF2-40B4-BE49-F238E27FC236}">
                <a16:creationId xmlns:a16="http://schemas.microsoft.com/office/drawing/2014/main" id="{8973EB19-0155-F9A1-BB96-9142A74D19FD}"/>
              </a:ext>
            </a:extLst>
          </p:cNvPr>
          <p:cNvSpPr/>
          <p:nvPr/>
        </p:nvSpPr>
        <p:spPr>
          <a:xfrm>
            <a:off x="5081572" y="4858161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0" name="Vývojový diagram: spojnice 99">
            <a:extLst>
              <a:ext uri="{FF2B5EF4-FFF2-40B4-BE49-F238E27FC236}">
                <a16:creationId xmlns:a16="http://schemas.microsoft.com/office/drawing/2014/main" id="{381CD394-2047-8C86-8C69-681C78B4E27C}"/>
              </a:ext>
            </a:extLst>
          </p:cNvPr>
          <p:cNvSpPr/>
          <p:nvPr/>
        </p:nvSpPr>
        <p:spPr>
          <a:xfrm>
            <a:off x="8277319" y="4853507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Vývojový diagram: spojnice 100">
            <a:extLst>
              <a:ext uri="{FF2B5EF4-FFF2-40B4-BE49-F238E27FC236}">
                <a16:creationId xmlns:a16="http://schemas.microsoft.com/office/drawing/2014/main" id="{750457AA-94CF-F45B-8DAD-03B23573A6ED}"/>
              </a:ext>
            </a:extLst>
          </p:cNvPr>
          <p:cNvSpPr/>
          <p:nvPr/>
        </p:nvSpPr>
        <p:spPr>
          <a:xfrm>
            <a:off x="6691659" y="4860487"/>
            <a:ext cx="390889" cy="383908"/>
          </a:xfrm>
          <a:prstGeom prst="flowChartConnector">
            <a:avLst/>
          </a:prstGeom>
          <a:solidFill>
            <a:srgbClr val="C0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Vývojový diagram: spojnice 101">
            <a:extLst>
              <a:ext uri="{FF2B5EF4-FFF2-40B4-BE49-F238E27FC236}">
                <a16:creationId xmlns:a16="http://schemas.microsoft.com/office/drawing/2014/main" id="{43D3A09B-159D-49BF-665C-7138BEB46CC5}"/>
              </a:ext>
            </a:extLst>
          </p:cNvPr>
          <p:cNvSpPr/>
          <p:nvPr/>
        </p:nvSpPr>
        <p:spPr>
          <a:xfrm>
            <a:off x="9858324" y="4852344"/>
            <a:ext cx="390889" cy="383908"/>
          </a:xfrm>
          <a:prstGeom prst="flowChartConnector">
            <a:avLst/>
          </a:prstGeom>
          <a:solidFill>
            <a:schemeClr val="accent3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Vývojový diagram: spojnice 102">
            <a:extLst>
              <a:ext uri="{FF2B5EF4-FFF2-40B4-BE49-F238E27FC236}">
                <a16:creationId xmlns:a16="http://schemas.microsoft.com/office/drawing/2014/main" id="{1D8101F8-7AD1-75F5-5CA6-13C9DC14C9E9}"/>
              </a:ext>
            </a:extLst>
          </p:cNvPr>
          <p:cNvSpPr/>
          <p:nvPr/>
        </p:nvSpPr>
        <p:spPr>
          <a:xfrm>
            <a:off x="5080412" y="5394469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4" name="Vývojový diagram: spojnice 103">
            <a:extLst>
              <a:ext uri="{FF2B5EF4-FFF2-40B4-BE49-F238E27FC236}">
                <a16:creationId xmlns:a16="http://schemas.microsoft.com/office/drawing/2014/main" id="{4C7937A7-BC40-5DBF-E4D7-717D362914B4}"/>
              </a:ext>
            </a:extLst>
          </p:cNvPr>
          <p:cNvSpPr/>
          <p:nvPr/>
        </p:nvSpPr>
        <p:spPr>
          <a:xfrm>
            <a:off x="8276159" y="5389815"/>
            <a:ext cx="390889" cy="383908"/>
          </a:xfrm>
          <a:prstGeom prst="flowChartConnector">
            <a:avLst/>
          </a:prstGeom>
          <a:solidFill>
            <a:srgbClr val="FFC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5" name="Vývojový diagram: spojnice 104">
            <a:extLst>
              <a:ext uri="{FF2B5EF4-FFF2-40B4-BE49-F238E27FC236}">
                <a16:creationId xmlns:a16="http://schemas.microsoft.com/office/drawing/2014/main" id="{49DBDF7D-182D-723B-5AF4-99C2A149154E}"/>
              </a:ext>
            </a:extLst>
          </p:cNvPr>
          <p:cNvSpPr/>
          <p:nvPr/>
        </p:nvSpPr>
        <p:spPr>
          <a:xfrm>
            <a:off x="6690499" y="5396795"/>
            <a:ext cx="390889" cy="383908"/>
          </a:xfrm>
          <a:prstGeom prst="flowChartConnector">
            <a:avLst/>
          </a:prstGeom>
          <a:solidFill>
            <a:srgbClr val="C0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6" name="Vývojový diagram: spojnice 105">
            <a:extLst>
              <a:ext uri="{FF2B5EF4-FFF2-40B4-BE49-F238E27FC236}">
                <a16:creationId xmlns:a16="http://schemas.microsoft.com/office/drawing/2014/main" id="{D9CEE7B4-4147-AAFB-1EDB-0F8039E4AC21}"/>
              </a:ext>
            </a:extLst>
          </p:cNvPr>
          <p:cNvSpPr/>
          <p:nvPr/>
        </p:nvSpPr>
        <p:spPr>
          <a:xfrm>
            <a:off x="9857164" y="5388652"/>
            <a:ext cx="390889" cy="383908"/>
          </a:xfrm>
          <a:prstGeom prst="flowChartConnector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09" name="Tabulka 108">
            <a:extLst>
              <a:ext uri="{FF2B5EF4-FFF2-40B4-BE49-F238E27FC236}">
                <a16:creationId xmlns:a16="http://schemas.microsoft.com/office/drawing/2014/main" id="{1F127B8A-F57E-3D41-51AF-7390C0EF988A}"/>
              </a:ext>
            </a:extLst>
          </p:cNvPr>
          <p:cNvGraphicFramePr>
            <a:graphicFrameLocks noGrp="1"/>
          </p:cNvGraphicFramePr>
          <p:nvPr/>
        </p:nvGraphicFramePr>
        <p:xfrm>
          <a:off x="4509179" y="1165685"/>
          <a:ext cx="208280" cy="4578981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601415830"/>
                    </a:ext>
                  </a:extLst>
                </a:gridCol>
              </a:tblGrid>
              <a:tr h="4578981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593458"/>
                  </a:ext>
                </a:extLst>
              </a:tr>
            </a:tbl>
          </a:graphicData>
        </a:graphic>
      </p:graphicFrame>
      <p:graphicFrame>
        <p:nvGraphicFramePr>
          <p:cNvPr id="111" name="Tabulka 110">
            <a:extLst>
              <a:ext uri="{FF2B5EF4-FFF2-40B4-BE49-F238E27FC236}">
                <a16:creationId xmlns:a16="http://schemas.microsoft.com/office/drawing/2014/main" id="{268FDFF7-FFE1-4942-8324-476CC906B021}"/>
              </a:ext>
            </a:extLst>
          </p:cNvPr>
          <p:cNvGraphicFramePr>
            <a:graphicFrameLocks noGrp="1"/>
          </p:cNvGraphicFramePr>
          <p:nvPr/>
        </p:nvGraphicFramePr>
        <p:xfrm>
          <a:off x="4509179" y="1214547"/>
          <a:ext cx="208280" cy="2505874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619656727"/>
                    </a:ext>
                  </a:extLst>
                </a:gridCol>
              </a:tblGrid>
              <a:tr h="2505874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132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755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08FB5-5998-03DA-4025-A3DD4333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A4A982B7-38EE-71B0-39AA-F2905C743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6306" y="519821"/>
            <a:ext cx="604329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/>
              <a:t>BENEFITS FOR EVERYONE</a:t>
            </a:r>
            <a:endParaRPr spc="-35"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772FEF85-8479-17B7-53A9-0E3EA6F56755}"/>
              </a:ext>
            </a:extLst>
          </p:cNvPr>
          <p:cNvSpPr txBox="1"/>
          <p:nvPr/>
        </p:nvSpPr>
        <p:spPr>
          <a:xfrm>
            <a:off x="368890" y="3635265"/>
            <a:ext cx="2600451" cy="1938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9685" lvl="0" indent="-342900" algn="l" defTabSz="914400" rtl="0" eaLnBrk="1" fontAlgn="auto" latinLnBrk="0" hangingPunct="1">
              <a:lnSpc>
                <a:spcPct val="107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30+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new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destinations</a:t>
            </a:r>
            <a:endParaRPr kumimoji="0" lang="cs-CZ" sz="1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  <a:p>
            <a:pPr marL="355600" marR="19685" lvl="0" indent="-342900" algn="l" defTabSz="914400" rtl="0" eaLnBrk="1" fontAlgn="auto" latinLnBrk="0" hangingPunct="1">
              <a:lnSpc>
                <a:spcPct val="107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15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new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long-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haul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flights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75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3,500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new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parking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spaces</a:t>
            </a:r>
            <a:endParaRPr kumimoji="0" lang="cs-CZ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  <a:p>
            <a:pPr marL="355600" marR="5080" lvl="0" indent="-342900">
              <a:lnSpc>
                <a:spcPct val="107500"/>
              </a:lnSpc>
              <a:spcBef>
                <a:spcPts val="585"/>
              </a:spcBef>
              <a:buFont typeface="Symbol"/>
              <a:buChar char=""/>
              <a:tabLst>
                <a:tab pos="355600" algn="l"/>
              </a:tabLst>
              <a:defRPr/>
            </a:pPr>
            <a:r>
              <a:rPr lang="cs-CZ" sz="1700">
                <a:solidFill>
                  <a:srgbClr val="FFFFFF"/>
                </a:solidFill>
                <a:latin typeface="Neo Sans Pro"/>
                <a:cs typeface="Neo Sans Pro"/>
              </a:rPr>
              <a:t>8,400+ </a:t>
            </a:r>
            <a:r>
              <a:rPr lang="cs-CZ" sz="1600">
                <a:solidFill>
                  <a:prstClr val="white"/>
                </a:solidFill>
                <a:latin typeface="Neo Sans Pro LP" panose="020B0504030504040204" pitchFamily="34" charset="0"/>
              </a:rPr>
              <a:t>m</a:t>
            </a:r>
            <a:r>
              <a:rPr lang="cs-CZ" sz="1600" baseline="30000">
                <a:solidFill>
                  <a:prstClr val="white"/>
                </a:solidFill>
                <a:latin typeface="Neo Sans Pro LP" panose="020B0504030504040204" pitchFamily="34" charset="0"/>
              </a:rPr>
              <a:t>2</a:t>
            </a:r>
            <a:r>
              <a:rPr lang="cs-CZ" sz="1700">
                <a:solidFill>
                  <a:srgbClr val="FFFFFF"/>
                </a:solidFill>
                <a:latin typeface="Neo Sans Pro"/>
                <a:cs typeface="Neo Sans Pro"/>
              </a:rPr>
              <a:t> of </a:t>
            </a:r>
            <a:r>
              <a:rPr lang="cs-CZ" sz="1700" err="1">
                <a:solidFill>
                  <a:srgbClr val="FFFFFF"/>
                </a:solidFill>
                <a:latin typeface="Neo Sans Pro"/>
                <a:cs typeface="Neo Sans Pro"/>
              </a:rPr>
              <a:t>lounges</a:t>
            </a:r>
            <a:endParaRPr lang="cs-CZ" sz="1700">
              <a:solidFill>
                <a:srgbClr val="FFFFFF"/>
              </a:solidFill>
              <a:latin typeface="Neo Sans Pro"/>
              <a:cs typeface="Neo Sans Pro"/>
            </a:endParaRPr>
          </a:p>
          <a:p>
            <a:pPr marL="355600" marR="5080" indent="-342900">
              <a:lnSpc>
                <a:spcPct val="107500"/>
              </a:lnSpc>
              <a:spcBef>
                <a:spcPts val="585"/>
              </a:spcBef>
              <a:buFont typeface="Symbol"/>
              <a:buChar char=""/>
              <a:tabLst>
                <a:tab pos="355600" algn="l"/>
              </a:tabLst>
              <a:defRPr/>
            </a:pPr>
            <a:r>
              <a:rPr lang="cs-CZ" sz="1700">
                <a:solidFill>
                  <a:srgbClr val="FFFFFF"/>
                </a:solidFill>
                <a:latin typeface="Neo Sans Pro"/>
                <a:cs typeface="Neo Sans Pro"/>
              </a:rPr>
              <a:t>5,000+ </a:t>
            </a:r>
            <a:r>
              <a:rPr lang="cs-CZ" sz="1600">
                <a:solidFill>
                  <a:prstClr val="white"/>
                </a:solidFill>
                <a:latin typeface="Neo Sans Pro LP" panose="020B0504030504040204" pitchFamily="34" charset="0"/>
              </a:rPr>
              <a:t>m</a:t>
            </a:r>
            <a:r>
              <a:rPr lang="cs-CZ" sz="1600" baseline="30000">
                <a:solidFill>
                  <a:prstClr val="white"/>
                </a:solidFill>
                <a:latin typeface="Neo Sans Pro LP" panose="020B0504030504040204" pitchFamily="34" charset="0"/>
              </a:rPr>
              <a:t>2</a:t>
            </a:r>
            <a:r>
              <a:rPr lang="cs-CZ" sz="1700">
                <a:solidFill>
                  <a:srgbClr val="FFFFFF"/>
                </a:solidFill>
                <a:latin typeface="Neo Sans Pro"/>
                <a:cs typeface="Neo Sans Pro"/>
              </a:rPr>
              <a:t> of retail</a:t>
            </a: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6401F0D3-0765-0B83-9969-67073601EA16}"/>
              </a:ext>
            </a:extLst>
          </p:cNvPr>
          <p:cNvSpPr txBox="1"/>
          <p:nvPr/>
        </p:nvSpPr>
        <p:spPr>
          <a:xfrm>
            <a:off x="3224807" y="3628591"/>
            <a:ext cx="3216433" cy="1706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07340" lvl="0" indent="-342900" algn="l" defTabSz="914400" rtl="0" eaLnBrk="1" fontAlgn="auto" latinLnBrk="0" hangingPunct="1">
              <a:lnSpc>
                <a:spcPct val="1071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Strong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economic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boost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: +8.5B CZK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from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tourism</a:t>
            </a: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cs-CZ" sz="17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spending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*</a:t>
            </a:r>
            <a:endParaRPr lang="cs-CZ" sz="1700">
              <a:solidFill>
                <a:schemeClr val="bg1"/>
              </a:solidFill>
              <a:latin typeface="Neo Sans Pro"/>
              <a:cs typeface="Neo Sans Pro"/>
            </a:endParaRPr>
          </a:p>
          <a:p>
            <a:pPr marL="355600" marR="307340" lvl="0" indent="-342900" algn="l" defTabSz="914400" rtl="0" eaLnBrk="1" fontAlgn="auto" latinLnBrk="0" hangingPunct="1">
              <a:lnSpc>
                <a:spcPct val="1071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cs-CZ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GDP +3.2B CZK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*</a:t>
            </a:r>
            <a:endParaRPr kumimoji="0" lang="cs-CZ" sz="1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  <a:p>
            <a:pPr marL="355600" marR="307340" lvl="0" indent="-342900" algn="l" defTabSz="914400" rtl="0" eaLnBrk="1" fontAlgn="auto" latinLnBrk="0" hangingPunct="1">
              <a:lnSpc>
                <a:spcPct val="1071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lang="cs-CZ" sz="1700" err="1">
                <a:solidFill>
                  <a:schemeClr val="bg1"/>
                </a:solidFill>
                <a:latin typeface="Neo Sans Pro"/>
                <a:cs typeface="Neo Sans Pro"/>
              </a:rPr>
              <a:t>Jobs</a:t>
            </a:r>
            <a:r>
              <a:rPr lang="cs-CZ" sz="1700">
                <a:solidFill>
                  <a:schemeClr val="bg1"/>
                </a:solidFill>
                <a:latin typeface="Neo Sans Pro"/>
                <a:cs typeface="Neo Sans Pro"/>
              </a:rPr>
              <a:t> and </a:t>
            </a:r>
            <a:r>
              <a:rPr lang="cs-CZ" sz="1700" err="1">
                <a:solidFill>
                  <a:schemeClr val="bg1"/>
                </a:solidFill>
                <a:latin typeface="Neo Sans Pro"/>
                <a:cs typeface="Neo Sans Pro"/>
              </a:rPr>
              <a:t>regional</a:t>
            </a:r>
            <a:r>
              <a:rPr lang="cs-CZ" sz="1700">
                <a:solidFill>
                  <a:schemeClr val="bg1"/>
                </a:solidFill>
                <a:latin typeface="Neo Sans Pro"/>
                <a:cs typeface="Neo Sans Pro"/>
              </a:rPr>
              <a:t> </a:t>
            </a:r>
            <a:r>
              <a:rPr lang="cs-CZ" sz="1700" err="1">
                <a:solidFill>
                  <a:schemeClr val="bg1"/>
                </a:solidFill>
                <a:latin typeface="Neo Sans Pro"/>
                <a:cs typeface="Neo Sans Pro"/>
              </a:rPr>
              <a:t>impact</a:t>
            </a:r>
            <a:r>
              <a:rPr lang="cs-CZ" sz="1700">
                <a:solidFill>
                  <a:schemeClr val="bg1"/>
                </a:solidFill>
                <a:latin typeface="Neo Sans Pro"/>
                <a:cs typeface="Neo Sans Pro"/>
              </a:rPr>
              <a:t>: </a:t>
            </a:r>
            <a:r>
              <a:rPr lang="cs-CZ" sz="1700" err="1">
                <a:solidFill>
                  <a:schemeClr val="bg1"/>
                </a:solidFill>
                <a:latin typeface="Neo Sans Pro"/>
                <a:cs typeface="Neo Sans Pro"/>
              </a:rPr>
              <a:t>approximately</a:t>
            </a:r>
            <a:r>
              <a:rPr lang="cs-CZ" sz="1700">
                <a:solidFill>
                  <a:schemeClr val="bg1"/>
                </a:solidFill>
                <a:latin typeface="Neo Sans Pro"/>
                <a:cs typeface="Neo Sans Pro"/>
              </a:rPr>
              <a:t> +3,850 </a:t>
            </a:r>
            <a:r>
              <a:rPr lang="cs-CZ" sz="1700" err="1">
                <a:solidFill>
                  <a:schemeClr val="bg1"/>
                </a:solidFill>
                <a:latin typeface="Neo Sans Pro"/>
                <a:cs typeface="Neo Sans Pro"/>
              </a:rPr>
              <a:t>jobs</a:t>
            </a:r>
            <a:r>
              <a:rPr lang="en-US" sz="1700">
                <a:solidFill>
                  <a:schemeClr val="bg1"/>
                </a:solidFill>
                <a:latin typeface="Neo Sans Pro"/>
                <a:cs typeface="Neo Sans Pro"/>
              </a:rPr>
              <a:t>*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2472288B-E587-D877-3B9D-2BA4996B47AE}"/>
              </a:ext>
            </a:extLst>
          </p:cNvPr>
          <p:cNvSpPr txBox="1"/>
          <p:nvPr/>
        </p:nvSpPr>
        <p:spPr>
          <a:xfrm>
            <a:off x="9074257" y="3604270"/>
            <a:ext cx="2748852" cy="1757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71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Lower</a:t>
            </a:r>
            <a:r>
              <a:rPr kumimoji="0" lang="en-US" sz="1700" b="0" i="0" u="none" strike="noStrike" kern="120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emissions</a:t>
            </a:r>
            <a:r>
              <a:rPr kumimoji="0" lang="en-US" sz="17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thanks</a:t>
            </a:r>
            <a:r>
              <a:rPr kumimoji="0" lang="en-US" sz="1700" b="0" i="0" u="none" strike="noStrike" kern="120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to</a:t>
            </a:r>
            <a:r>
              <a:rPr kumimoji="0" lang="en-US" sz="17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the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airport</a:t>
            </a:r>
            <a:r>
              <a:rPr kumimoji="0" lang="en-US" sz="17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connection</a:t>
            </a:r>
            <a:r>
              <a:rPr kumimoji="0" lang="en-US" sz="17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to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the</a:t>
            </a:r>
            <a:r>
              <a:rPr kumimoji="0" lang="en-US" sz="17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railway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and</a:t>
            </a:r>
            <a:r>
              <a:rPr kumimoji="0" lang="en-US" sz="17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efficient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air</a:t>
            </a:r>
            <a:r>
              <a:rPr kumimoji="0" lang="en-US" sz="17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traffic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  <a:p>
            <a:pPr marL="355600" marR="158750" lvl="0" indent="-342900" algn="l" defTabSz="914400" rtl="0" eaLnBrk="1" fontAlgn="auto" latinLnBrk="0" hangingPunct="1">
              <a:lnSpc>
                <a:spcPct val="106700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Less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noise</a:t>
            </a:r>
            <a:r>
              <a:rPr kumimoji="0" lang="en-US" sz="1700" b="0" i="0" u="none" strike="noStrike" kern="120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thanks</a:t>
            </a:r>
            <a:r>
              <a:rPr kumimoji="0" lang="en-US" sz="1700" b="0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to</a:t>
            </a:r>
            <a:r>
              <a:rPr kumimoji="0" lang="en-US" sz="17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the</a:t>
            </a:r>
            <a:r>
              <a:rPr kumimoji="0" lang="en-US" sz="17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night </a:t>
            </a:r>
            <a:r>
              <a:rPr lang="cs-CZ" sz="1700" spc="-10" err="1">
                <a:solidFill>
                  <a:srgbClr val="FFFFFF"/>
                </a:solidFill>
                <a:latin typeface="Neo Sans Pro"/>
                <a:cs typeface="Neo Sans Pro"/>
              </a:rPr>
              <a:t>curfew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AFE0AF8F-6F19-38E6-D5A6-19565D8AE7A8}"/>
              </a:ext>
            </a:extLst>
          </p:cNvPr>
          <p:cNvSpPr txBox="1"/>
          <p:nvPr/>
        </p:nvSpPr>
        <p:spPr>
          <a:xfrm>
            <a:off x="723631" y="2781429"/>
            <a:ext cx="166496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/>
                <a:ea typeface="+mn-ea"/>
                <a:cs typeface="Neo Sans Pro Medium"/>
              </a:rPr>
              <a:t>FOR PASSENGERS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 LP"/>
              <a:ea typeface="+mn-ea"/>
              <a:cs typeface="Neo Sans Pro Medium"/>
            </a:endParaRPr>
          </a:p>
        </p:txBody>
      </p:sp>
      <p:sp>
        <p:nvSpPr>
          <p:cNvPr id="30" name="object 17">
            <a:extLst>
              <a:ext uri="{FF2B5EF4-FFF2-40B4-BE49-F238E27FC236}">
                <a16:creationId xmlns:a16="http://schemas.microsoft.com/office/drawing/2014/main" id="{03505E3F-3A00-1E6F-72EC-C93114C22EAA}"/>
              </a:ext>
            </a:extLst>
          </p:cNvPr>
          <p:cNvSpPr txBox="1"/>
          <p:nvPr/>
        </p:nvSpPr>
        <p:spPr>
          <a:xfrm>
            <a:off x="3104883" y="2804461"/>
            <a:ext cx="287710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/>
                <a:ea typeface="+mn-ea"/>
                <a:cs typeface="Neo Sans Pro Medium"/>
              </a:rPr>
              <a:t>FOR BUSINESS AND  ECONOMY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 LP"/>
              <a:ea typeface="+mn-ea"/>
              <a:cs typeface="Neo Sans Pro Medium"/>
            </a:endParaRPr>
          </a:p>
        </p:txBody>
      </p:sp>
      <p:sp>
        <p:nvSpPr>
          <p:cNvPr id="31" name="object 18">
            <a:extLst>
              <a:ext uri="{FF2B5EF4-FFF2-40B4-BE49-F238E27FC236}">
                <a16:creationId xmlns:a16="http://schemas.microsoft.com/office/drawing/2014/main" id="{EC7B5227-4F2B-AB47-CD7F-21F570C8287D}"/>
              </a:ext>
            </a:extLst>
          </p:cNvPr>
          <p:cNvSpPr txBox="1"/>
          <p:nvPr/>
        </p:nvSpPr>
        <p:spPr>
          <a:xfrm>
            <a:off x="9649315" y="2777286"/>
            <a:ext cx="220363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/>
                <a:ea typeface="+mn-ea"/>
                <a:cs typeface="Neo Sans Pro Medium"/>
              </a:rPr>
              <a:t>FOR THE FUTURE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 LP"/>
              <a:ea typeface="+mn-ea"/>
              <a:cs typeface="Neo Sans Pro Medium"/>
            </a:endParaRPr>
          </a:p>
        </p:txBody>
      </p:sp>
      <p:pic>
        <p:nvPicPr>
          <p:cNvPr id="32" name="object 20">
            <a:extLst>
              <a:ext uri="{FF2B5EF4-FFF2-40B4-BE49-F238E27FC236}">
                <a16:creationId xmlns:a16="http://schemas.microsoft.com/office/drawing/2014/main" id="{90359A00-314E-0E4E-A741-CC80BEC0AA4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949" y="1806204"/>
            <a:ext cx="790841" cy="790842"/>
          </a:xfrm>
          <a:prstGeom prst="rect">
            <a:avLst/>
          </a:prstGeom>
        </p:spPr>
      </p:pic>
      <p:pic>
        <p:nvPicPr>
          <p:cNvPr id="35" name="object 22">
            <a:extLst>
              <a:ext uri="{FF2B5EF4-FFF2-40B4-BE49-F238E27FC236}">
                <a16:creationId xmlns:a16="http://schemas.microsoft.com/office/drawing/2014/main" id="{A4F58843-D240-1446-58D8-F8C4D872C13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7076" y="1825900"/>
            <a:ext cx="719329" cy="719330"/>
          </a:xfrm>
          <a:prstGeom prst="rect">
            <a:avLst/>
          </a:prstGeom>
        </p:spPr>
      </p:pic>
      <p:pic>
        <p:nvPicPr>
          <p:cNvPr id="36" name="object 23">
            <a:extLst>
              <a:ext uri="{FF2B5EF4-FFF2-40B4-BE49-F238E27FC236}">
                <a16:creationId xmlns:a16="http://schemas.microsoft.com/office/drawing/2014/main" id="{68047DE8-1718-D242-71F5-AED7E0F680D4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51" y="1619153"/>
            <a:ext cx="1093717" cy="1093717"/>
          </a:xfrm>
          <a:prstGeom prst="rect">
            <a:avLst/>
          </a:prstGeom>
        </p:spPr>
      </p:pic>
      <p:sp>
        <p:nvSpPr>
          <p:cNvPr id="2" name="object 11">
            <a:extLst>
              <a:ext uri="{FF2B5EF4-FFF2-40B4-BE49-F238E27FC236}">
                <a16:creationId xmlns:a16="http://schemas.microsoft.com/office/drawing/2014/main" id="{A00307A9-C40D-3B86-EFE0-D56284491A52}"/>
              </a:ext>
            </a:extLst>
          </p:cNvPr>
          <p:cNvSpPr txBox="1"/>
          <p:nvPr/>
        </p:nvSpPr>
        <p:spPr>
          <a:xfrm>
            <a:off x="6269746" y="3610721"/>
            <a:ext cx="2769329" cy="11978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01625" lvl="0" indent="-342900" algn="l" defTabSz="914400" rtl="0" eaLnBrk="1" fontAlgn="auto" latinLnBrk="0" hangingPunct="1">
              <a:lnSpc>
                <a:spcPct val="106700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Night</a:t>
            </a:r>
            <a:r>
              <a:rPr kumimoji="0" lang="cs-CZ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cs-CZ" sz="1700" b="0" i="0" u="none" strike="noStrike" kern="120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curfew</a:t>
            </a:r>
            <a:r>
              <a:rPr kumimoji="0" lang="cs-CZ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between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00:00</a:t>
            </a:r>
            <a:r>
              <a:rPr kumimoji="0" lang="en-US" sz="1700" b="0" i="0" u="none" strike="noStrike" kern="120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and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05:30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  <a:p>
            <a:pPr marL="355600" marR="83185" lvl="0" indent="-342900" algn="l" defTabSz="914400" rtl="0" eaLnBrk="1" fontAlgn="auto" latinLnBrk="0" hangingPunct="1">
              <a:lnSpc>
                <a:spcPct val="1071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Closure</a:t>
            </a:r>
            <a:r>
              <a:rPr kumimoji="0" lang="en-US" sz="1700" b="0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of</a:t>
            </a:r>
            <a:r>
              <a:rPr kumimoji="0" lang="en-US" sz="17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the</a:t>
            </a:r>
            <a:r>
              <a:rPr kumimoji="0" lang="en-US" sz="17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existing</a:t>
            </a:r>
            <a:r>
              <a:rPr kumimoji="0" lang="en-US" sz="17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 </a:t>
            </a:r>
            <a:r>
              <a:rPr kumimoji="0" lang="en-US" sz="17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runway 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/>
                <a:ea typeface="+mn-ea"/>
                <a:cs typeface="Neo Sans Pro"/>
              </a:rPr>
              <a:t>12/30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"/>
              <a:ea typeface="+mn-ea"/>
              <a:cs typeface="Neo Sans Pro"/>
            </a:endParaRP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5B93CD44-8932-F503-B133-66A9207F3252}"/>
              </a:ext>
            </a:extLst>
          </p:cNvPr>
          <p:cNvSpPr txBox="1"/>
          <p:nvPr/>
        </p:nvSpPr>
        <p:spPr>
          <a:xfrm>
            <a:off x="6438935" y="2799581"/>
            <a:ext cx="22529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/>
                <a:ea typeface="+mn-ea"/>
                <a:cs typeface="Neo Sans Pro Medium"/>
              </a:rPr>
              <a:t>FOR </a:t>
            </a:r>
            <a:r>
              <a:rPr lang="cs-CZ">
                <a:solidFill>
                  <a:srgbClr val="FFFFFF"/>
                </a:solidFill>
                <a:latin typeface="Neo Sans Pro LP"/>
                <a:cs typeface="Neo Sans Pro Medium"/>
              </a:rPr>
              <a:t>OUR NEIGHBOURS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 LP"/>
              <a:ea typeface="+mn-ea"/>
              <a:cs typeface="Neo Sans Pro Medium"/>
            </a:endParaRPr>
          </a:p>
        </p:txBody>
      </p:sp>
      <p:pic>
        <p:nvPicPr>
          <p:cNvPr id="5" name="object 21">
            <a:extLst>
              <a:ext uri="{FF2B5EF4-FFF2-40B4-BE49-F238E27FC236}">
                <a16:creationId xmlns:a16="http://schemas.microsoft.com/office/drawing/2014/main" id="{4E91C953-7155-F036-EFDD-0F7A1E583AE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819" y="1765709"/>
            <a:ext cx="790843" cy="79084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24445D9-0400-C1BD-EF7E-E590ADCCCD07}"/>
              </a:ext>
            </a:extLst>
          </p:cNvPr>
          <p:cNvSpPr txBox="1"/>
          <p:nvPr/>
        </p:nvSpPr>
        <p:spPr>
          <a:xfrm>
            <a:off x="3224807" y="5361995"/>
            <a:ext cx="2896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Neo Sans Pro LP" panose="020B0504030504040204"/>
              </a:rPr>
              <a:t>*</a:t>
            </a:r>
            <a:r>
              <a:rPr lang="cs-CZ" sz="1000">
                <a:solidFill>
                  <a:schemeClr val="bg1"/>
                </a:solidFill>
                <a:latin typeface="Neo Sans Pro LP" panose="020B0504030504040204"/>
              </a:rPr>
              <a:t>KPMG </a:t>
            </a:r>
            <a:r>
              <a:rPr lang="en-US" sz="1000">
                <a:solidFill>
                  <a:schemeClr val="bg1"/>
                </a:solidFill>
                <a:latin typeface="Neo Sans Pro LP" panose="020B0504030504040204"/>
              </a:rPr>
              <a:t>Macroeconomic stud</a:t>
            </a:r>
            <a:r>
              <a:rPr lang="cs-CZ" sz="1000">
                <a:solidFill>
                  <a:schemeClr val="bg1"/>
                </a:solidFill>
                <a:latin typeface="Neo Sans Pro LP" panose="020B0504030504040204"/>
              </a:rPr>
              <a:t>y, 2024</a:t>
            </a:r>
            <a:endParaRPr lang="cs-CZ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76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75796-4E1E-7A30-9D88-90F72C826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AF42B83-D6E9-0896-C72C-751E7297FF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0963" y="526303"/>
            <a:ext cx="866951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 spc="-10"/>
              <a:t>COORDINATED PROGRAMME, NOT ISOLATED PROJECTS</a:t>
            </a:r>
            <a:endParaRPr spc="-1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005FB3F-AE98-B884-39BC-5AA5C94914D1}"/>
              </a:ext>
            </a:extLst>
          </p:cNvPr>
          <p:cNvSpPr txBox="1"/>
          <p:nvPr/>
        </p:nvSpPr>
        <p:spPr>
          <a:xfrm>
            <a:off x="759621" y="2411870"/>
            <a:ext cx="9505257" cy="3436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Modernisation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works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only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if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the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airport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develops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as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one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connected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systém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.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D142EE10-EAC2-79A1-9EE1-1682E366E7B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27" y="3225167"/>
            <a:ext cx="671001" cy="624839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9958AE7A-FAD0-57F9-9BF5-E85300E9AAC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14" y="4662945"/>
            <a:ext cx="795383" cy="740663"/>
          </a:xfrm>
          <a:prstGeom prst="rect">
            <a:avLst/>
          </a:prstGeom>
        </p:spPr>
      </p:pic>
      <p:sp>
        <p:nvSpPr>
          <p:cNvPr id="16" name="object 16">
            <a:extLst>
              <a:ext uri="{FF2B5EF4-FFF2-40B4-BE49-F238E27FC236}">
                <a16:creationId xmlns:a16="http://schemas.microsoft.com/office/drawing/2014/main" id="{67EB96F1-80C6-F5A4-B8C2-76104612B6C9}"/>
              </a:ext>
            </a:extLst>
          </p:cNvPr>
          <p:cNvSpPr txBox="1"/>
          <p:nvPr/>
        </p:nvSpPr>
        <p:spPr>
          <a:xfrm>
            <a:off x="1768356" y="3205222"/>
            <a:ext cx="3843688" cy="1032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12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Landside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access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,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terminals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,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aircraft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stands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and runway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capacity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are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interdependent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F9F090B-2819-E6B1-22D2-E9092D3EE484}"/>
              </a:ext>
            </a:extLst>
          </p:cNvPr>
          <p:cNvSpPr txBox="1"/>
          <p:nvPr/>
        </p:nvSpPr>
        <p:spPr>
          <a:xfrm>
            <a:off x="7236541" y="3207155"/>
            <a:ext cx="4001729" cy="6805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The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programme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is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phased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to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remain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operationally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manageable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8E1B933-35A8-C57B-FF69-C7C81BC04EEE}"/>
              </a:ext>
            </a:extLst>
          </p:cNvPr>
          <p:cNvSpPr txBox="1"/>
          <p:nvPr/>
        </p:nvSpPr>
        <p:spPr>
          <a:xfrm>
            <a:off x="7265423" y="4609897"/>
            <a:ext cx="4190064" cy="1052852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12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Coordination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with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transport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infrastructure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, public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administration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and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key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partners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is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essential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8544C206-7D10-A58A-5F66-7CD0C2027FAB}"/>
              </a:ext>
            </a:extLst>
          </p:cNvPr>
          <p:cNvSpPr txBox="1"/>
          <p:nvPr/>
        </p:nvSpPr>
        <p:spPr>
          <a:xfrm>
            <a:off x="1768356" y="4662945"/>
            <a:ext cx="3625775" cy="68826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12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Each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stage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prepares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the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airport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for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the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next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one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pic>
        <p:nvPicPr>
          <p:cNvPr id="5" name="object 22">
            <a:extLst>
              <a:ext uri="{FF2B5EF4-FFF2-40B4-BE49-F238E27FC236}">
                <a16:creationId xmlns:a16="http://schemas.microsoft.com/office/drawing/2014/main" id="{A64C7074-3657-2351-1355-EAE6251A00C1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455" y="3269975"/>
            <a:ext cx="665536" cy="592162"/>
          </a:xfrm>
          <a:prstGeom prst="rect">
            <a:avLst/>
          </a:prstGeom>
        </p:spPr>
      </p:pic>
      <p:pic>
        <p:nvPicPr>
          <p:cNvPr id="10" name="object 23">
            <a:extLst>
              <a:ext uri="{FF2B5EF4-FFF2-40B4-BE49-F238E27FC236}">
                <a16:creationId xmlns:a16="http://schemas.microsoft.com/office/drawing/2014/main" id="{10B73A26-0F6D-1B61-75B0-26D0CECD721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926" y="4479444"/>
            <a:ext cx="701542" cy="8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00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1A675-4512-DE81-464A-46827A3ED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BAB586C-F6AE-BD02-36EC-C0505541C0AD}"/>
              </a:ext>
            </a:extLst>
          </p:cNvPr>
          <p:cNvSpPr txBox="1"/>
          <p:nvPr/>
        </p:nvSpPr>
        <p:spPr>
          <a:xfrm>
            <a:off x="5514924" y="3788976"/>
            <a:ext cx="62742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>
                <a:solidFill>
                  <a:schemeClr val="bg1"/>
                </a:solidFill>
                <a:latin typeface="Neo Sans Pro Medium" panose="020B0504030504040204" pitchFamily="34" charset="0"/>
              </a:rPr>
              <a:t>THANK YOU </a:t>
            </a:r>
          </a:p>
          <a:p>
            <a:r>
              <a:rPr lang="cs-CZ" sz="4400">
                <a:solidFill>
                  <a:schemeClr val="bg1"/>
                </a:solidFill>
                <a:latin typeface="Neo Sans Pro Medium" panose="020B0504030504040204" pitchFamily="34" charset="0"/>
              </a:rPr>
              <a:t>FOR YOUR TIME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1245C81-F24F-58EF-1EDC-31DE2850723A}"/>
              </a:ext>
            </a:extLst>
          </p:cNvPr>
          <p:cNvSpPr txBox="1"/>
          <p:nvPr/>
        </p:nvSpPr>
        <p:spPr>
          <a:xfrm>
            <a:off x="5554252" y="5506347"/>
            <a:ext cx="5811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0" i="0">
                <a:solidFill>
                  <a:schemeClr val="bg1"/>
                </a:solidFill>
                <a:latin typeface="Neo Sans Pro" panose="020B0504030504040204" pitchFamily="34" charset="0"/>
              </a:rPr>
              <a:t>Martin Kučera, </a:t>
            </a:r>
            <a:r>
              <a:rPr lang="cs-CZ" sz="2200" b="0" i="0" err="1">
                <a:solidFill>
                  <a:schemeClr val="bg1"/>
                </a:solidFill>
                <a:latin typeface="Neo Sans Pro" panose="020B0504030504040204" pitchFamily="34" charset="0"/>
              </a:rPr>
              <a:t>Member</a:t>
            </a:r>
            <a:r>
              <a:rPr lang="cs-CZ" sz="2200" b="0" i="0">
                <a:solidFill>
                  <a:schemeClr val="bg1"/>
                </a:solidFill>
                <a:latin typeface="Neo Sans Pro" panose="020B0504030504040204" pitchFamily="34" charset="0"/>
              </a:rPr>
              <a:t> of </a:t>
            </a:r>
            <a:r>
              <a:rPr lang="cs-CZ" sz="2200" b="0" i="0" err="1">
                <a:solidFill>
                  <a:schemeClr val="bg1"/>
                </a:solidFill>
                <a:latin typeface="Neo Sans Pro" panose="020B0504030504040204" pitchFamily="34" charset="0"/>
              </a:rPr>
              <a:t>the</a:t>
            </a:r>
            <a:r>
              <a:rPr lang="cs-CZ" sz="2200" b="0" i="0">
                <a:solidFill>
                  <a:schemeClr val="bg1"/>
                </a:solidFill>
                <a:latin typeface="Neo Sans Pro" panose="020B0504030504040204" pitchFamily="34" charset="0"/>
              </a:rPr>
              <a:t> </a:t>
            </a:r>
            <a:r>
              <a:rPr lang="cs-CZ" sz="2200" b="0" i="0" err="1">
                <a:solidFill>
                  <a:schemeClr val="bg1"/>
                </a:solidFill>
                <a:latin typeface="Neo Sans Pro" panose="020B0504030504040204" pitchFamily="34" charset="0"/>
              </a:rPr>
              <a:t>Board</a:t>
            </a:r>
            <a:r>
              <a:rPr lang="cs-CZ" sz="2200" b="0" i="0">
                <a:solidFill>
                  <a:schemeClr val="bg1"/>
                </a:solidFill>
                <a:latin typeface="Neo Sans Pro" panose="020B0504030504040204" pitchFamily="34" charset="0"/>
              </a:rPr>
              <a:t> of </a:t>
            </a:r>
            <a:r>
              <a:rPr lang="cs-CZ" sz="2200" b="0" i="0" err="1">
                <a:solidFill>
                  <a:schemeClr val="bg1"/>
                </a:solidFill>
                <a:latin typeface="Neo Sans Pro" panose="020B0504030504040204" pitchFamily="34" charset="0"/>
              </a:rPr>
              <a:t>Directors</a:t>
            </a:r>
            <a:endParaRPr lang="cs-CZ" sz="2200" b="0" i="0">
              <a:solidFill>
                <a:schemeClr val="bg1"/>
              </a:solidFill>
              <a:latin typeface="Neo Sans Pro" panose="020B0504030504040204" pitchFamily="34" charset="0"/>
            </a:endParaRPr>
          </a:p>
        </p:txBody>
      </p:sp>
      <p:pic>
        <p:nvPicPr>
          <p:cNvPr id="5" name="Obrázek 4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B670D341-CC67-F227-6235-24E15B2291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242" y="302127"/>
            <a:ext cx="1884556" cy="5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0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4">
            <a:extLst>
              <a:ext uri="{FF2B5EF4-FFF2-40B4-BE49-F238E27FC236}">
                <a16:creationId xmlns:a16="http://schemas.microsoft.com/office/drawing/2014/main" id="{7FCAD174-4F64-F2CB-3853-CAFC415FE2D1}"/>
              </a:ext>
            </a:extLst>
          </p:cNvPr>
          <p:cNvSpPr/>
          <p:nvPr/>
        </p:nvSpPr>
        <p:spPr>
          <a:xfrm>
            <a:off x="720094" y="544482"/>
            <a:ext cx="10231766" cy="5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7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 Bold" panose="020B0504030504040204" pitchFamily="34" charset="0"/>
                <a:ea typeface="Source Sans Pro"/>
                <a:cs typeface="+mn-cs"/>
              </a:rPr>
              <a:t>DEMAND IS GROWING. </a:t>
            </a:r>
            <a:r>
              <a:rPr kumimoji="0" lang="cs-CZ" sz="3600" b="0" i="0" u="none" strike="noStrike" kern="1200" cap="all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 Bold" panose="020B0504030504040204" pitchFamily="34" charset="0"/>
                <a:ea typeface="Source Sans Pro"/>
                <a:cs typeface="+mn-cs"/>
              </a:rPr>
              <a:t>Passenger</a:t>
            </a:r>
            <a:r>
              <a:rPr lang="cs-CZ" sz="3600" cap="all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 </a:t>
            </a:r>
            <a:r>
              <a:rPr lang="cs-CZ" sz="3600" cap="all" err="1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expectations</a:t>
            </a:r>
            <a:r>
              <a:rPr lang="cs-CZ" sz="3600" cap="all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 are </a:t>
            </a:r>
            <a:r>
              <a:rPr lang="cs-CZ" sz="3600" cap="all" err="1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changing</a:t>
            </a:r>
            <a:r>
              <a:rPr lang="cs-CZ" sz="3600" cap="all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. </a:t>
            </a:r>
            <a:r>
              <a:rPr lang="cs-CZ" sz="3600" cap="all" err="1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Infrastructure</a:t>
            </a:r>
            <a:r>
              <a:rPr lang="cs-CZ" sz="3600" cap="all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 </a:t>
            </a:r>
            <a:r>
              <a:rPr lang="cs-CZ" sz="3600" cap="all" err="1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must</a:t>
            </a:r>
            <a:r>
              <a:rPr lang="cs-CZ" sz="3600" cap="all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 </a:t>
            </a:r>
            <a:r>
              <a:rPr lang="cs-CZ" sz="3600" cap="all" err="1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stay</a:t>
            </a:r>
            <a:r>
              <a:rPr lang="cs-CZ" sz="3600" cap="all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 </a:t>
            </a:r>
            <a:r>
              <a:rPr lang="cs-CZ" sz="3600" cap="all" err="1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ahead</a:t>
            </a:r>
            <a:r>
              <a:rPr lang="cs-CZ" sz="3600" cap="all">
                <a:solidFill>
                  <a:schemeClr val="bg1"/>
                </a:solidFill>
                <a:latin typeface="Neo Sans Pro LP Bold" panose="020B0504030504040204" pitchFamily="34" charset="0"/>
                <a:ea typeface="Source Sans Pro"/>
              </a:rPr>
              <a:t>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 LP Bold" panose="020B0504030504040204" pitchFamily="34" charset="0"/>
              <a:ea typeface="Source Sans Pro"/>
              <a:cs typeface="+mn-cs"/>
            </a:endParaRP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0BBA8023-0219-BD09-C56C-9A5F96DF532E}"/>
              </a:ext>
            </a:extLst>
          </p:cNvPr>
          <p:cNvSpPr txBox="1">
            <a:spLocks/>
          </p:cNvSpPr>
          <p:nvPr/>
        </p:nvSpPr>
        <p:spPr>
          <a:xfrm>
            <a:off x="720094" y="2562784"/>
            <a:ext cx="5375906" cy="17324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cs-CZ" sz="2000">
                <a:solidFill>
                  <a:schemeClr val="bg1"/>
                </a:solidFill>
                <a:latin typeface="Neo Sans Pro LP"/>
              </a:rPr>
              <a:t>Prague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Airport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is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returning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to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record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traffic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levels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. </a:t>
            </a:r>
          </a:p>
          <a:p>
            <a:pPr marL="0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cs-CZ" sz="2000" err="1">
                <a:solidFill>
                  <a:schemeClr val="bg1"/>
                </a:solidFill>
                <a:latin typeface="Neo Sans Pro LP"/>
              </a:rPr>
              <a:t>Expected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traffic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in 2026: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almost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19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million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passengers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.</a:t>
            </a:r>
          </a:p>
          <a:p>
            <a:pPr marL="0" indent="0">
              <a:lnSpc>
                <a:spcPct val="113000"/>
              </a:lnSpc>
              <a:spcAft>
                <a:spcPts val="300"/>
              </a:spcAft>
              <a:buNone/>
            </a:pPr>
            <a:r>
              <a:rPr lang="cs-CZ" sz="2000" err="1">
                <a:solidFill>
                  <a:schemeClr val="bg1"/>
                </a:solidFill>
                <a:latin typeface="Neo Sans Pro LP"/>
              </a:rPr>
              <a:t>Current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terminal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infrastructure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is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err="1">
                <a:solidFill>
                  <a:schemeClr val="bg1"/>
                </a:solidFill>
                <a:latin typeface="Neo Sans Pro LP"/>
              </a:rPr>
              <a:t>under</a:t>
            </a:r>
            <a:r>
              <a:rPr lang="cs-CZ" sz="20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increasing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pressure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.</a:t>
            </a:r>
            <a:endParaRPr lang="en-US" sz="2000" b="1">
              <a:solidFill>
                <a:schemeClr val="bg1"/>
              </a:solidFill>
              <a:latin typeface="Neo Sans Pro LP"/>
            </a:endParaRPr>
          </a:p>
        </p:txBody>
      </p:sp>
      <p:sp>
        <p:nvSpPr>
          <p:cNvPr id="2" name="Obdélník: s jedním zakulaceným rohem 1">
            <a:extLst>
              <a:ext uri="{FF2B5EF4-FFF2-40B4-BE49-F238E27FC236}">
                <a16:creationId xmlns:a16="http://schemas.microsoft.com/office/drawing/2014/main" id="{C82B2A7A-93FB-2181-59AC-4FE8432396A3}"/>
              </a:ext>
            </a:extLst>
          </p:cNvPr>
          <p:cNvSpPr/>
          <p:nvPr/>
        </p:nvSpPr>
        <p:spPr>
          <a:xfrm rot="10800000">
            <a:off x="6812629" y="2427075"/>
            <a:ext cx="4139231" cy="2577694"/>
          </a:xfrm>
          <a:prstGeom prst="round1Rect">
            <a:avLst>
              <a:gd name="adj" fmla="val 11690"/>
            </a:avLst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E5E13-1F24-464C-ABDA-0A7035DCA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C4E8A98-C098-C851-F72B-A2745D56AC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0963" y="526303"/>
            <a:ext cx="839914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/>
              <a:t>THIS CHANGE IS NOT JUST TECHNICAL, IT IS STRATEGIC.</a:t>
            </a:r>
            <a:endParaRPr spc="-1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ACBA610-D23D-3171-BD7C-007A2B1A7A3C}"/>
              </a:ext>
            </a:extLst>
          </p:cNvPr>
          <p:cNvSpPr txBox="1"/>
          <p:nvPr/>
        </p:nvSpPr>
        <p:spPr>
          <a:xfrm>
            <a:off x="680963" y="4767087"/>
            <a:ext cx="10438420" cy="1045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Every project must contribute to</a:t>
            </a:r>
            <a:r>
              <a:rPr lang="en-US" sz="2000" kern="0">
                <a:solidFill>
                  <a:sysClr val="windowText" lastClr="000000"/>
                </a:solidFill>
                <a:latin typeface="Neo Sans Pro LP" panose="020B0504030504040204"/>
                <a:cs typeface="Neo Sans Pro Medium"/>
              </a:rPr>
              <a:t>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transform the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aiport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into</a:t>
            </a:r>
            <a:r>
              <a:rPr lang="en-US" sz="20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a future-ready gateway that is efficient for airlines, comfortable for passengers, reliable for partners and responsible towards its our </a:t>
            </a:r>
            <a:r>
              <a:rPr lang="en-US" sz="20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neighbourhood</a:t>
            </a:r>
            <a:r>
              <a:rPr lang="en-US" sz="20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D3C4FFE9-DA34-F18C-5227-019EF5A8658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970" y="2425110"/>
            <a:ext cx="624839" cy="624839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F89B32C0-519D-F891-3034-0042491429C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72" y="2395071"/>
            <a:ext cx="624839" cy="624839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CAD31D24-00B3-D96B-09EC-DF1540337F0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10" y="2425111"/>
            <a:ext cx="624840" cy="624839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742ED89C-2153-D228-6F33-E4A2461DFF88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921" y="2337158"/>
            <a:ext cx="740664" cy="740663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08F0C87B-4C40-1157-7433-0CA40B9852BB}"/>
              </a:ext>
            </a:extLst>
          </p:cNvPr>
          <p:cNvSpPr txBox="1"/>
          <p:nvPr/>
        </p:nvSpPr>
        <p:spPr>
          <a:xfrm>
            <a:off x="458617" y="3211105"/>
            <a:ext cx="1991256" cy="6805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Improving</a:t>
            </a:r>
            <a:r>
              <a:rPr kumimoji="0" lang="cs-CZ" sz="20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airport </a:t>
            </a:r>
            <a:r>
              <a:rPr kumimoji="0" lang="cs-CZ" sz="20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accessibility</a:t>
            </a:r>
            <a:endParaRPr kumimoji="0" lang="cs-CZ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05AEB194-754F-7A43-210E-FAE9C2C7A7D1}"/>
              </a:ext>
            </a:extLst>
          </p:cNvPr>
          <p:cNvSpPr txBox="1"/>
          <p:nvPr/>
        </p:nvSpPr>
        <p:spPr>
          <a:xfrm>
            <a:off x="3030478" y="3208219"/>
            <a:ext cx="2220140" cy="1032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Increasing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comfort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    and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smoothness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of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handling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60A3332-97B1-5799-2B44-7FB6A32A878F}"/>
              </a:ext>
            </a:extLst>
          </p:cNvPr>
          <p:cNvSpPr txBox="1"/>
          <p:nvPr/>
        </p:nvSpPr>
        <p:spPr>
          <a:xfrm>
            <a:off x="5944778" y="3198281"/>
            <a:ext cx="2494231" cy="10252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Modernising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security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      and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technological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infrastructure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EEE3EC8-93AB-70D2-2FE3-325E6A745DC2}"/>
              </a:ext>
            </a:extLst>
          </p:cNvPr>
          <p:cNvSpPr txBox="1"/>
          <p:nvPr/>
        </p:nvSpPr>
        <p:spPr>
          <a:xfrm>
            <a:off x="9113270" y="3198281"/>
            <a:ext cx="2564531" cy="1052852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Enhancing</a:t>
            </a:r>
            <a:r>
              <a:rPr lang="en-US" sz="2000" kern="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sustainability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   and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operational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efficiency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74261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417CD-7119-A62C-339F-C34296CBE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ývojový diagram: spojnice 20">
            <a:extLst>
              <a:ext uri="{FF2B5EF4-FFF2-40B4-BE49-F238E27FC236}">
                <a16:creationId xmlns:a16="http://schemas.microsoft.com/office/drawing/2014/main" id="{C8F41900-3678-66E9-C469-48A5EFE442A0}"/>
              </a:ext>
            </a:extLst>
          </p:cNvPr>
          <p:cNvSpPr/>
          <p:nvPr/>
        </p:nvSpPr>
        <p:spPr>
          <a:xfrm>
            <a:off x="691035" y="2219690"/>
            <a:ext cx="1536042" cy="1514693"/>
          </a:xfrm>
          <a:prstGeom prst="flowChartConnec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C13BCE17-F813-C4B0-4D74-F0B369E021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938" y="556523"/>
            <a:ext cx="839914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cs-CZ"/>
              <a:t>OUR APPROACH: OPTIMISE FIRST,  BUILD WHERE NEEDED.</a:t>
            </a:r>
            <a:endParaRPr spc="-1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B70E38EC-2C73-9695-ECF9-33E83515FB3C}"/>
              </a:ext>
            </a:extLst>
          </p:cNvPr>
          <p:cNvSpPr txBox="1"/>
          <p:nvPr/>
        </p:nvSpPr>
        <p:spPr>
          <a:xfrm>
            <a:off x="609549" y="5191116"/>
            <a:ext cx="8925166" cy="6945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The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four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-step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principle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makes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the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programme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 more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manageable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, more transparent and more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economically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 </a:t>
            </a:r>
            <a:r>
              <a:rPr lang="cs-CZ" sz="2000" kern="0" err="1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responsible</a:t>
            </a:r>
            <a:r>
              <a:rPr lang="cs-CZ" sz="2000" kern="0">
                <a:solidFill>
                  <a:srgbClr val="FFFFFF"/>
                </a:solidFill>
                <a:latin typeface="Neo Sans Pro LP" panose="020B0504030504040204"/>
                <a:cs typeface="Neo Sans Pro Medium"/>
              </a:rPr>
              <a:t>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54129ACD-5CCE-F4C2-2561-E3CDC456E37E}"/>
              </a:ext>
            </a:extLst>
          </p:cNvPr>
          <p:cNvSpPr txBox="1"/>
          <p:nvPr/>
        </p:nvSpPr>
        <p:spPr>
          <a:xfrm>
            <a:off x="9646224" y="2222542"/>
            <a:ext cx="1909060" cy="2870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Safety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6CC97BE8-D561-CACD-D22E-E0018254D4B7}"/>
              </a:ext>
            </a:extLst>
          </p:cNvPr>
          <p:cNvSpPr txBox="1"/>
          <p:nvPr/>
        </p:nvSpPr>
        <p:spPr>
          <a:xfrm>
            <a:off x="9672980" y="3428010"/>
            <a:ext cx="1909060" cy="2870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Robustness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887406CE-46EC-F321-B3D5-AEC87EF6DD84}"/>
              </a:ext>
            </a:extLst>
          </p:cNvPr>
          <p:cNvSpPr txBox="1"/>
          <p:nvPr/>
        </p:nvSpPr>
        <p:spPr>
          <a:xfrm>
            <a:off x="9681760" y="4020162"/>
            <a:ext cx="1909060" cy="2870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Flexibility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0E12847C-7046-CC53-45E2-3F943D68B4FB}"/>
              </a:ext>
            </a:extLst>
          </p:cNvPr>
          <p:cNvSpPr txBox="1"/>
          <p:nvPr/>
        </p:nvSpPr>
        <p:spPr>
          <a:xfrm>
            <a:off x="9701892" y="4664544"/>
            <a:ext cx="1909060" cy="2380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Economic</a:t>
            </a: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responsibility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3CA1D34C-273E-2DC4-A219-5DF1F49BCAA4}"/>
              </a:ext>
            </a:extLst>
          </p:cNvPr>
          <p:cNvSpPr/>
          <p:nvPr/>
        </p:nvSpPr>
        <p:spPr>
          <a:xfrm>
            <a:off x="916938" y="2463995"/>
            <a:ext cx="1077787" cy="1039249"/>
          </a:xfrm>
          <a:prstGeom prst="flowChartConnector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902B223-FAE5-D151-8E30-4A9FC0777AC2}"/>
              </a:ext>
            </a:extLst>
          </p:cNvPr>
          <p:cNvSpPr/>
          <p:nvPr/>
        </p:nvSpPr>
        <p:spPr>
          <a:xfrm>
            <a:off x="3065659" y="2476795"/>
            <a:ext cx="1077787" cy="1039249"/>
          </a:xfrm>
          <a:prstGeom prst="flowChartConnector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CAD076BB-C52D-E892-176B-683D40AC1699}"/>
              </a:ext>
            </a:extLst>
          </p:cNvPr>
          <p:cNvSpPr/>
          <p:nvPr/>
        </p:nvSpPr>
        <p:spPr>
          <a:xfrm>
            <a:off x="7342518" y="2520132"/>
            <a:ext cx="1077787" cy="1039249"/>
          </a:xfrm>
          <a:prstGeom prst="flowChartConnector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000000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E2B25E28-D1EC-D873-014F-0BBC9E1E8830}"/>
              </a:ext>
            </a:extLst>
          </p:cNvPr>
          <p:cNvSpPr/>
          <p:nvPr/>
        </p:nvSpPr>
        <p:spPr>
          <a:xfrm>
            <a:off x="5214380" y="2476795"/>
            <a:ext cx="1077787" cy="1039249"/>
          </a:xfrm>
          <a:prstGeom prst="flowChartConnector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000000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B3FE3F23-6E58-62E4-54C8-AAA3574AEC18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2227077" y="2977037"/>
            <a:ext cx="605706" cy="128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B55BE9CD-25D4-8DE7-6B08-CAFAE78F96DB}"/>
              </a:ext>
            </a:extLst>
          </p:cNvPr>
          <p:cNvCxnSpPr>
            <a:cxnSpLocks/>
            <a:stCxn id="22" idx="6"/>
            <a:endCxn id="23" idx="2"/>
          </p:cNvCxnSpPr>
          <p:nvPr/>
        </p:nvCxnSpPr>
        <p:spPr>
          <a:xfrm>
            <a:off x="4368825" y="2989837"/>
            <a:ext cx="605698" cy="1280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CC9BB34-949D-0E4A-4E94-ED455C6318D2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6510565" y="3001477"/>
            <a:ext cx="605700" cy="116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15">
            <a:extLst>
              <a:ext uri="{FF2B5EF4-FFF2-40B4-BE49-F238E27FC236}">
                <a16:creationId xmlns:a16="http://schemas.microsoft.com/office/drawing/2014/main" id="{4600E87E-780B-FF43-C981-8FBB404374DA}"/>
              </a:ext>
            </a:extLst>
          </p:cNvPr>
          <p:cNvSpPr txBox="1"/>
          <p:nvPr/>
        </p:nvSpPr>
        <p:spPr>
          <a:xfrm>
            <a:off x="843257" y="2816180"/>
            <a:ext cx="1225148" cy="3358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01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A2CF96B5-9B5E-2DD5-B6EF-10D4F755ED00}"/>
              </a:ext>
            </a:extLst>
          </p:cNvPr>
          <p:cNvSpPr txBox="1"/>
          <p:nvPr/>
        </p:nvSpPr>
        <p:spPr>
          <a:xfrm>
            <a:off x="2984740" y="2842672"/>
            <a:ext cx="1216013" cy="3435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09A6F946-E10F-1717-F54D-640FAB44D586}"/>
              </a:ext>
            </a:extLst>
          </p:cNvPr>
          <p:cNvSpPr txBox="1"/>
          <p:nvPr/>
        </p:nvSpPr>
        <p:spPr>
          <a:xfrm>
            <a:off x="5198007" y="2852894"/>
            <a:ext cx="1077788" cy="3358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 kern="0">
                <a:solidFill>
                  <a:schemeClr val="tx2"/>
                </a:solidFill>
                <a:latin typeface="Neo Sans Pro LP" panose="020B0504030504040204"/>
                <a:cs typeface="Neo Sans Pro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E158A549-B235-CB5C-8D02-9F7173F134B9}"/>
              </a:ext>
            </a:extLst>
          </p:cNvPr>
          <p:cNvSpPr txBox="1"/>
          <p:nvPr/>
        </p:nvSpPr>
        <p:spPr>
          <a:xfrm>
            <a:off x="7130749" y="2826695"/>
            <a:ext cx="1493996" cy="363433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04</a:t>
            </a:r>
          </a:p>
        </p:txBody>
      </p:sp>
      <p:sp>
        <p:nvSpPr>
          <p:cNvPr id="22" name="Vývojový diagram: spojnice 21">
            <a:extLst>
              <a:ext uri="{FF2B5EF4-FFF2-40B4-BE49-F238E27FC236}">
                <a16:creationId xmlns:a16="http://schemas.microsoft.com/office/drawing/2014/main" id="{802F7E3E-3677-3D5A-5701-A6E29C2148A3}"/>
              </a:ext>
            </a:extLst>
          </p:cNvPr>
          <p:cNvSpPr/>
          <p:nvPr/>
        </p:nvSpPr>
        <p:spPr>
          <a:xfrm>
            <a:off x="2832783" y="2232490"/>
            <a:ext cx="1536042" cy="1514693"/>
          </a:xfrm>
          <a:prstGeom prst="flowChartConnec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ývojový diagram: spojnice 22">
            <a:extLst>
              <a:ext uri="{FF2B5EF4-FFF2-40B4-BE49-F238E27FC236}">
                <a16:creationId xmlns:a16="http://schemas.microsoft.com/office/drawing/2014/main" id="{FEF60EE4-D04F-E4EB-7CFA-110D63C5D919}"/>
              </a:ext>
            </a:extLst>
          </p:cNvPr>
          <p:cNvSpPr/>
          <p:nvPr/>
        </p:nvSpPr>
        <p:spPr>
          <a:xfrm>
            <a:off x="4974523" y="2245290"/>
            <a:ext cx="1536042" cy="1514693"/>
          </a:xfrm>
          <a:prstGeom prst="flowChartConnec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ývojový diagram: spojnice 23">
            <a:extLst>
              <a:ext uri="{FF2B5EF4-FFF2-40B4-BE49-F238E27FC236}">
                <a16:creationId xmlns:a16="http://schemas.microsoft.com/office/drawing/2014/main" id="{CBCB906F-7E30-C0D3-A3F6-04C7A5F19ECC}"/>
              </a:ext>
            </a:extLst>
          </p:cNvPr>
          <p:cNvSpPr/>
          <p:nvPr/>
        </p:nvSpPr>
        <p:spPr>
          <a:xfrm>
            <a:off x="7116265" y="2272050"/>
            <a:ext cx="1536042" cy="1514693"/>
          </a:xfrm>
          <a:prstGeom prst="flowChartConnec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1B30FE94-76C2-E4E0-C618-77DB21E03E2A}"/>
              </a:ext>
            </a:extLst>
          </p:cNvPr>
          <p:cNvSpPr txBox="1"/>
          <p:nvPr/>
        </p:nvSpPr>
        <p:spPr>
          <a:xfrm>
            <a:off x="843257" y="3869104"/>
            <a:ext cx="1225148" cy="2870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00" b="1" i="0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RETHINK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33" name="object 16">
            <a:extLst>
              <a:ext uri="{FF2B5EF4-FFF2-40B4-BE49-F238E27FC236}">
                <a16:creationId xmlns:a16="http://schemas.microsoft.com/office/drawing/2014/main" id="{29DD08DD-7749-B235-FA99-48B6773CD201}"/>
              </a:ext>
            </a:extLst>
          </p:cNvPr>
          <p:cNvSpPr txBox="1"/>
          <p:nvPr/>
        </p:nvSpPr>
        <p:spPr>
          <a:xfrm>
            <a:off x="2992797" y="3865430"/>
            <a:ext cx="1216013" cy="29469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OPTIMISE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F1E48342-17AA-D4EA-262C-695AC81DC292}"/>
              </a:ext>
            </a:extLst>
          </p:cNvPr>
          <p:cNvSpPr txBox="1"/>
          <p:nvPr/>
        </p:nvSpPr>
        <p:spPr>
          <a:xfrm>
            <a:off x="5214380" y="3862408"/>
            <a:ext cx="1077788" cy="2870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700" b="1" kern="0">
                <a:solidFill>
                  <a:schemeClr val="bg1"/>
                </a:solidFill>
                <a:latin typeface="Neo Sans Pro LP" panose="020B0504030504040204"/>
                <a:cs typeface="Neo Sans Pro"/>
              </a:rPr>
              <a:t>ADAPT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F68C5B82-5CF3-5715-D162-CF781EB5A20D}"/>
              </a:ext>
            </a:extLst>
          </p:cNvPr>
          <p:cNvSpPr txBox="1"/>
          <p:nvPr/>
        </p:nvSpPr>
        <p:spPr>
          <a:xfrm>
            <a:off x="7146592" y="3853631"/>
            <a:ext cx="1493996" cy="57394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BUILD NEW CAPACITY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0382488F-7237-DF62-F5C8-14AF247547D2}"/>
              </a:ext>
            </a:extLst>
          </p:cNvPr>
          <p:cNvSpPr txBox="1"/>
          <p:nvPr/>
        </p:nvSpPr>
        <p:spPr>
          <a:xfrm>
            <a:off x="454914" y="4230698"/>
            <a:ext cx="1991256" cy="5463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kern="0" spc="-1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Challenge</a:t>
            </a:r>
            <a:r>
              <a:rPr lang="cs-CZ" sz="1600" kern="0" spc="-1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spc="-1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the</a:t>
            </a:r>
            <a:r>
              <a:rPr lang="cs-CZ" sz="1600" kern="0" spc="-1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</a:t>
            </a:r>
            <a:r>
              <a:rPr lang="cs-CZ" sz="1600" kern="0" spc="-1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need</a:t>
            </a:r>
            <a:r>
              <a:rPr lang="cs-CZ" sz="1600" kern="0" spc="-10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   and </a:t>
            </a:r>
            <a:r>
              <a:rPr lang="cs-CZ" sz="1600" kern="0" spc="-10" err="1">
                <a:solidFill>
                  <a:srgbClr val="FFFFFF"/>
                </a:solidFill>
                <a:latin typeface="Neo Sans Pro LP" panose="020B0504030504040204"/>
                <a:cs typeface="Neo Sans Pro"/>
              </a:rPr>
              <a:t>sequencing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9E0BF443-61FE-40E0-E5C2-9992C1B5AEC3}"/>
              </a:ext>
            </a:extLst>
          </p:cNvPr>
          <p:cNvSpPr txBox="1"/>
          <p:nvPr/>
        </p:nvSpPr>
        <p:spPr>
          <a:xfrm>
            <a:off x="2607057" y="4230698"/>
            <a:ext cx="1991256" cy="5463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Use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existing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assets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better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first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1C882883-A917-3929-F4D1-A29AF86B8CAA}"/>
              </a:ext>
            </a:extLst>
          </p:cNvPr>
          <p:cNvSpPr txBox="1"/>
          <p:nvPr/>
        </p:nvSpPr>
        <p:spPr>
          <a:xfrm>
            <a:off x="4741273" y="4230186"/>
            <a:ext cx="1991256" cy="5463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Upgrade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what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   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already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exists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4DE8B850-2BF1-896F-AA68-84309B25EB91}"/>
              </a:ext>
            </a:extLst>
          </p:cNvPr>
          <p:cNvSpPr txBox="1"/>
          <p:nvPr/>
        </p:nvSpPr>
        <p:spPr>
          <a:xfrm>
            <a:off x="6896987" y="4431450"/>
            <a:ext cx="1991256" cy="5463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Only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when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demand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requires</a:t>
            </a:r>
            <a:r>
              <a:rPr kumimoji="0" lang="cs-CZ" sz="1600" b="0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 </a:t>
            </a:r>
            <a:r>
              <a:rPr kumimoji="0" lang="cs-CZ" sz="1600" b="0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it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40" name="Vývojový diagram: ukončení 39">
            <a:extLst>
              <a:ext uri="{FF2B5EF4-FFF2-40B4-BE49-F238E27FC236}">
                <a16:creationId xmlns:a16="http://schemas.microsoft.com/office/drawing/2014/main" id="{17D16E9E-2577-190C-47C4-1AE10D34F50A}"/>
              </a:ext>
            </a:extLst>
          </p:cNvPr>
          <p:cNvSpPr/>
          <p:nvPr/>
        </p:nvSpPr>
        <p:spPr>
          <a:xfrm>
            <a:off x="9576595" y="2180947"/>
            <a:ext cx="2048317" cy="415663"/>
          </a:xfrm>
          <a:prstGeom prst="flowChartTermina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ject 17">
            <a:extLst>
              <a:ext uri="{FF2B5EF4-FFF2-40B4-BE49-F238E27FC236}">
                <a16:creationId xmlns:a16="http://schemas.microsoft.com/office/drawing/2014/main" id="{61C0A507-4265-E9A9-613C-EA84443248C3}"/>
              </a:ext>
            </a:extLst>
          </p:cNvPr>
          <p:cNvSpPr txBox="1"/>
          <p:nvPr/>
        </p:nvSpPr>
        <p:spPr>
          <a:xfrm>
            <a:off x="9672980" y="2807712"/>
            <a:ext cx="1909060" cy="2870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2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"/>
              </a:rPr>
              <a:t>Sustainability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  <p:sp>
        <p:nvSpPr>
          <p:cNvPr id="42" name="Vývojový diagram: ukončení 41">
            <a:extLst>
              <a:ext uri="{FF2B5EF4-FFF2-40B4-BE49-F238E27FC236}">
                <a16:creationId xmlns:a16="http://schemas.microsoft.com/office/drawing/2014/main" id="{74DE28ED-4C29-D7A1-FA1D-F57E84E5697E}"/>
              </a:ext>
            </a:extLst>
          </p:cNvPr>
          <p:cNvSpPr/>
          <p:nvPr/>
        </p:nvSpPr>
        <p:spPr>
          <a:xfrm>
            <a:off x="9603351" y="2766117"/>
            <a:ext cx="2048317" cy="415663"/>
          </a:xfrm>
          <a:prstGeom prst="flowChartTermina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Vývojový diagram: ukončení 42">
            <a:extLst>
              <a:ext uri="{FF2B5EF4-FFF2-40B4-BE49-F238E27FC236}">
                <a16:creationId xmlns:a16="http://schemas.microsoft.com/office/drawing/2014/main" id="{C86369CA-D7BC-B2FE-3E6E-16DAC5B47EFA}"/>
              </a:ext>
            </a:extLst>
          </p:cNvPr>
          <p:cNvSpPr/>
          <p:nvPr/>
        </p:nvSpPr>
        <p:spPr>
          <a:xfrm>
            <a:off x="9606312" y="3375092"/>
            <a:ext cx="2048317" cy="415663"/>
          </a:xfrm>
          <a:prstGeom prst="flowChartTermina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ývojový diagram: ukončení 43">
            <a:extLst>
              <a:ext uri="{FF2B5EF4-FFF2-40B4-BE49-F238E27FC236}">
                <a16:creationId xmlns:a16="http://schemas.microsoft.com/office/drawing/2014/main" id="{4B24B753-B50B-0260-F44E-862B03183934}"/>
              </a:ext>
            </a:extLst>
          </p:cNvPr>
          <p:cNvSpPr/>
          <p:nvPr/>
        </p:nvSpPr>
        <p:spPr>
          <a:xfrm>
            <a:off x="9612132" y="3981198"/>
            <a:ext cx="2048317" cy="415663"/>
          </a:xfrm>
          <a:prstGeom prst="flowChartTermina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Vývojový diagram: ukončení 44">
            <a:extLst>
              <a:ext uri="{FF2B5EF4-FFF2-40B4-BE49-F238E27FC236}">
                <a16:creationId xmlns:a16="http://schemas.microsoft.com/office/drawing/2014/main" id="{51EFDF4F-0C66-B2B1-E129-208201F65EA7}"/>
              </a:ext>
            </a:extLst>
          </p:cNvPr>
          <p:cNvSpPr/>
          <p:nvPr/>
        </p:nvSpPr>
        <p:spPr>
          <a:xfrm>
            <a:off x="9603351" y="4607618"/>
            <a:ext cx="2048317" cy="415663"/>
          </a:xfrm>
          <a:prstGeom prst="flowChartTerminator">
            <a:avLst/>
          </a:prstGeom>
          <a:noFill/>
          <a:ln>
            <a:solidFill>
              <a:srgbClr val="A2DA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88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045A-FD6A-0C73-980B-5BAE8B69F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4">
            <a:extLst>
              <a:ext uri="{FF2B5EF4-FFF2-40B4-BE49-F238E27FC236}">
                <a16:creationId xmlns:a16="http://schemas.microsoft.com/office/drawing/2014/main" id="{D504E49D-E13F-55CF-C0EA-6B18F9D8C7BB}"/>
              </a:ext>
            </a:extLst>
          </p:cNvPr>
          <p:cNvSpPr/>
          <p:nvPr/>
        </p:nvSpPr>
        <p:spPr>
          <a:xfrm>
            <a:off x="671233" y="564307"/>
            <a:ext cx="10231766" cy="5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7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 Bold" panose="020B0504030504040204" pitchFamily="34" charset="0"/>
                <a:ea typeface="Source Sans Pro"/>
                <a:cs typeface="+mn-cs"/>
              </a:rPr>
              <a:t>TODAY</a:t>
            </a:r>
            <a:r>
              <a:rPr kumimoji="0" lang="en-US" sz="3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 Bold" panose="020B0504030504040204" pitchFamily="34" charset="0"/>
                <a:ea typeface="Source Sans Pro"/>
                <a:cs typeface="+mn-cs"/>
              </a:rPr>
              <a:t>’</a:t>
            </a:r>
            <a:r>
              <a:rPr kumimoji="0" lang="cs-CZ" sz="3600" b="0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o Sans Pro LP Bold" panose="020B0504030504040204" pitchFamily="34" charset="0"/>
                <a:ea typeface="Source Sans Pro"/>
                <a:cs typeface="+mn-cs"/>
              </a:rPr>
              <a:t>S BOTTLENECKS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eo Sans Pro LP Bold" panose="020B0504030504040204" pitchFamily="34" charset="0"/>
              <a:ea typeface="Source Sans Pro"/>
              <a:cs typeface="+mn-cs"/>
            </a:endParaRP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A2D17D66-4A06-3A33-2B31-D28329777690}"/>
              </a:ext>
            </a:extLst>
          </p:cNvPr>
          <p:cNvSpPr txBox="1">
            <a:spLocks/>
          </p:cNvSpPr>
          <p:nvPr/>
        </p:nvSpPr>
        <p:spPr>
          <a:xfrm>
            <a:off x="720094" y="1664133"/>
            <a:ext cx="10398756" cy="47901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>
                <a:solidFill>
                  <a:schemeClr val="bg1"/>
                </a:solidFill>
                <a:latin typeface="Neo Sans Pro LP"/>
              </a:rPr>
              <a:t>Terminal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capacity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and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passenger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flows</a:t>
            </a:r>
            <a:endParaRPr lang="cs-CZ" sz="2000" b="1">
              <a:solidFill>
                <a:schemeClr val="bg1"/>
              </a:solidFill>
              <a:latin typeface="Neo Sans Pro LP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cs-CZ" sz="1600">
                <a:solidFill>
                  <a:schemeClr val="bg1"/>
                </a:solidFill>
                <a:latin typeface="Neo Sans Pro LP"/>
              </a:rPr>
              <a:t>	Limited flexibility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between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Schengen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and non-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Schengen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flows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,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insufficient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capacity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in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waiting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areas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for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aircraft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	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with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up to 240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passengers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.</a:t>
            </a:r>
          </a:p>
          <a:p>
            <a:pPr marL="0" indent="0">
              <a:buNone/>
            </a:pP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Security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and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border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control</a:t>
            </a:r>
            <a:endParaRPr lang="cs-CZ" sz="2000" b="1">
              <a:solidFill>
                <a:schemeClr val="bg1"/>
              </a:solidFill>
              <a:latin typeface="Neo Sans Pro LP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cs-CZ" sz="1600">
                <a:solidFill>
                  <a:schemeClr val="bg1"/>
                </a:solidFill>
                <a:latin typeface="Neo Sans Pro LP"/>
              </a:rPr>
              <a:t>	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Decentralised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security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screening in Terminal 1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is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less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efficient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operationally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and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less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comfortable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for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passengers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.</a:t>
            </a:r>
          </a:p>
          <a:p>
            <a:pPr marL="0" indent="0">
              <a:buNone/>
            </a:pPr>
            <a:r>
              <a:rPr lang="cs-CZ" sz="2000" b="1">
                <a:solidFill>
                  <a:schemeClr val="bg1"/>
                </a:solidFill>
                <a:latin typeface="Neo Sans Pro LP"/>
              </a:rPr>
              <a:t>Aircraft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stands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and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apron</a:t>
            </a:r>
            <a:r>
              <a:rPr lang="cs-CZ" sz="2000" b="1">
                <a:solidFill>
                  <a:schemeClr val="bg1"/>
                </a:solidFill>
                <a:latin typeface="Neo Sans Pro LP"/>
              </a:rPr>
              <a:t> flexibility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cs-CZ" sz="1600">
                <a:solidFill>
                  <a:schemeClr val="bg1"/>
                </a:solidFill>
                <a:latin typeface="Neo Sans Pro LP"/>
              </a:rPr>
              <a:t>	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The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airport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needs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more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flexible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stands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,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including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positions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to handle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one-wide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body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aircraft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or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two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narrow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-body 	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aircrafts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.</a:t>
            </a:r>
          </a:p>
          <a:p>
            <a:pPr marL="0" indent="0">
              <a:buNone/>
            </a:pPr>
            <a:r>
              <a:rPr lang="cs-CZ" sz="2000" b="1">
                <a:solidFill>
                  <a:schemeClr val="bg1"/>
                </a:solidFill>
                <a:latin typeface="Neo Sans Pro LP"/>
              </a:rPr>
              <a:t>Runway </a:t>
            </a:r>
            <a:r>
              <a:rPr lang="cs-CZ" sz="2000" b="1" err="1">
                <a:solidFill>
                  <a:schemeClr val="bg1"/>
                </a:solidFill>
                <a:latin typeface="Neo Sans Pro LP"/>
              </a:rPr>
              <a:t>system</a:t>
            </a:r>
            <a:endParaRPr lang="cs-CZ" sz="2000" b="1">
              <a:solidFill>
                <a:schemeClr val="bg1"/>
              </a:solidFill>
              <a:latin typeface="Neo Sans Pro LP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cs-CZ" sz="1600">
                <a:solidFill>
                  <a:schemeClr val="bg1"/>
                </a:solidFill>
                <a:latin typeface="Neo Sans Pro LP"/>
              </a:rPr>
              <a:t>	Long-term runway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system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requires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modernisation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to support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future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demand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and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operational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 </a:t>
            </a:r>
            <a:r>
              <a:rPr lang="cs-CZ" sz="1600" err="1">
                <a:solidFill>
                  <a:schemeClr val="bg1"/>
                </a:solidFill>
                <a:latin typeface="Neo Sans Pro LP"/>
              </a:rPr>
              <a:t>resilience</a:t>
            </a:r>
            <a:r>
              <a:rPr lang="cs-CZ" sz="1600">
                <a:solidFill>
                  <a:schemeClr val="bg1"/>
                </a:solidFill>
                <a:latin typeface="Neo Sans Pro LP"/>
              </a:rPr>
              <a:t>.</a:t>
            </a:r>
            <a:endParaRPr lang="en-US" sz="1600">
              <a:solidFill>
                <a:schemeClr val="bg1"/>
              </a:solidFill>
              <a:latin typeface="Neo Sans Pro LP"/>
            </a:endParaRPr>
          </a:p>
        </p:txBody>
      </p:sp>
    </p:spTree>
    <p:extLst>
      <p:ext uri="{BB962C8B-B14F-4D97-AF65-F5344CB8AC3E}">
        <p14:creationId xmlns:p14="http://schemas.microsoft.com/office/powerpoint/2010/main" val="672890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C07ED-61A4-3DCD-05CF-12A4B86A8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0043499-DA1A-E566-5459-C3B574970F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6306" y="386286"/>
            <a:ext cx="11200393" cy="691853"/>
          </a:xfrm>
          <a:prstGeom prst="rect">
            <a:avLst/>
          </a:prstGeom>
        </p:spPr>
        <p:txBody>
          <a:bodyPr vert="horz" wrap="square" lIns="0" tIns="75562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95"/>
              </a:spcBef>
            </a:pPr>
            <a:r>
              <a:rPr lang="cs-CZ">
                <a:latin typeface="Neo Sans Pro LP Bold" panose="020B0504030504040204"/>
              </a:rPr>
              <a:t>THREE</a:t>
            </a:r>
            <a:r>
              <a:rPr lang="en-US">
                <a:latin typeface="Neo Sans Pro LP Bold" panose="020B0504030504040204"/>
              </a:rPr>
              <a:t> </a:t>
            </a:r>
            <a:r>
              <a:rPr lang="cs-CZ"/>
              <a:t>STAGES OF TRANSFORMATION</a:t>
            </a:r>
            <a:endParaRPr spc="-10">
              <a:latin typeface="Neo Sans Pro LP Bold" panose="020B0504030504040204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8050F24-D15C-0B2F-C53E-879566017B6A}"/>
              </a:ext>
            </a:extLst>
          </p:cNvPr>
          <p:cNvSpPr txBox="1"/>
          <p:nvPr/>
        </p:nvSpPr>
        <p:spPr>
          <a:xfrm>
            <a:off x="7067873" y="2793724"/>
            <a:ext cx="604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STAGE</a:t>
            </a:r>
            <a:r>
              <a:rPr kumimoji="0" sz="1200" b="0" i="0" u="none" strike="noStrike" kern="0" cap="none" spc="-4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 </a:t>
            </a:r>
            <a:r>
              <a:rPr kumimoji="0" sz="1200" b="0" i="0" u="none" strike="noStrike" kern="0" cap="none" spc="-5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4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Medium"/>
              <a:ea typeface="+mn-ea"/>
              <a:cs typeface="Neo Sans Pro Medium"/>
            </a:endParaRP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28586F8-1FA6-DDA8-9C6E-A9EFCD94929F}"/>
              </a:ext>
            </a:extLst>
          </p:cNvPr>
          <p:cNvCxnSpPr>
            <a:cxnSpLocks/>
          </p:cNvCxnSpPr>
          <p:nvPr/>
        </p:nvCxnSpPr>
        <p:spPr>
          <a:xfrm>
            <a:off x="960683" y="3858275"/>
            <a:ext cx="1050372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913EF296-FDAE-6A5A-92DC-A90F8D2C7F0D}"/>
              </a:ext>
            </a:extLst>
          </p:cNvPr>
          <p:cNvSpPr txBox="1">
            <a:spLocks/>
          </p:cNvSpPr>
          <p:nvPr/>
        </p:nvSpPr>
        <p:spPr>
          <a:xfrm>
            <a:off x="834854" y="4275823"/>
            <a:ext cx="2564480" cy="56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Improved 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a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ccessibility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 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and 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parking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</p:txBody>
      </p:sp>
      <p:sp>
        <p:nvSpPr>
          <p:cNvPr id="24" name="Zástupný obsah 2">
            <a:extLst>
              <a:ext uri="{FF2B5EF4-FFF2-40B4-BE49-F238E27FC236}">
                <a16:creationId xmlns:a16="http://schemas.microsoft.com/office/drawing/2014/main" id="{AC893E21-F57D-704A-020B-0500AF7540D7}"/>
              </a:ext>
            </a:extLst>
          </p:cNvPr>
          <p:cNvSpPr txBox="1">
            <a:spLocks/>
          </p:cNvSpPr>
          <p:nvPr/>
        </p:nvSpPr>
        <p:spPr>
          <a:xfrm>
            <a:off x="4512367" y="4241392"/>
            <a:ext cx="2555506" cy="56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Increased </a:t>
            </a:r>
            <a:r>
              <a:rPr lang="cs-CZ" sz="2000">
                <a:solidFill>
                  <a:prstClr val="white"/>
                </a:solidFill>
                <a:latin typeface="Neo Sans Pro Medium" panose="020B0504030504040204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omfort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 and </a:t>
            </a:r>
            <a:r>
              <a:rPr lang="cs-CZ" sz="2000">
                <a:solidFill>
                  <a:prstClr val="white"/>
                </a:solidFill>
                <a:latin typeface="Neo Sans Pro Medium" panose="020B0504030504040204" pitchFamily="34" charset="0"/>
              </a:rPr>
              <a:t>f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aster 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andling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09A64D8A-5030-1AEF-EB74-32CD1143487E}"/>
              </a:ext>
            </a:extLst>
          </p:cNvPr>
          <p:cNvSpPr txBox="1">
            <a:spLocks/>
          </p:cNvSpPr>
          <p:nvPr/>
        </p:nvSpPr>
        <p:spPr>
          <a:xfrm>
            <a:off x="8092523" y="4195582"/>
            <a:ext cx="2367046" cy="562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Modernisation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          of runway </a:t>
            </a:r>
            <a:r>
              <a:rPr kumimoji="0" lang="cs-CZ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system</a:t>
            </a: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</p:txBody>
      </p:sp>
      <p:sp>
        <p:nvSpPr>
          <p:cNvPr id="27" name="Zástupný obsah 2">
            <a:extLst>
              <a:ext uri="{FF2B5EF4-FFF2-40B4-BE49-F238E27FC236}">
                <a16:creationId xmlns:a16="http://schemas.microsoft.com/office/drawing/2014/main" id="{69C0D996-59C9-79B9-FAD3-7DF3B9522FD7}"/>
              </a:ext>
            </a:extLst>
          </p:cNvPr>
          <p:cNvSpPr txBox="1">
            <a:spLocks/>
          </p:cNvSpPr>
          <p:nvPr/>
        </p:nvSpPr>
        <p:spPr>
          <a:xfrm>
            <a:off x="834854" y="5073845"/>
            <a:ext cx="2799981" cy="374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IMPLEMENTATION 2025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–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20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30</a:t>
            </a:r>
            <a:endParaRPr kumimoji="0" lang="cs-CZ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Medium" panose="020B0504030504040204" pitchFamily="34" charset="0"/>
              <a:ea typeface="+mn-ea"/>
              <a:cs typeface="+mn-cs"/>
            </a:endParaRPr>
          </a:p>
        </p:txBody>
      </p:sp>
      <p:sp>
        <p:nvSpPr>
          <p:cNvPr id="28" name="Zástupný obsah 2">
            <a:extLst>
              <a:ext uri="{FF2B5EF4-FFF2-40B4-BE49-F238E27FC236}">
                <a16:creationId xmlns:a16="http://schemas.microsoft.com/office/drawing/2014/main" id="{3BAAABD1-0C02-964F-BCDE-80F97045E44C}"/>
              </a:ext>
            </a:extLst>
          </p:cNvPr>
          <p:cNvSpPr txBox="1">
            <a:spLocks/>
          </p:cNvSpPr>
          <p:nvPr/>
        </p:nvSpPr>
        <p:spPr>
          <a:xfrm>
            <a:off x="4512367" y="5078827"/>
            <a:ext cx="2679930" cy="297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IMPLEMENTATION 2029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–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2033</a:t>
            </a:r>
          </a:p>
        </p:txBody>
      </p:sp>
      <p:sp>
        <p:nvSpPr>
          <p:cNvPr id="29" name="Zástupný obsah 2">
            <a:extLst>
              <a:ext uri="{FF2B5EF4-FFF2-40B4-BE49-F238E27FC236}">
                <a16:creationId xmlns:a16="http://schemas.microsoft.com/office/drawing/2014/main" id="{02CC9F96-6DFF-3B04-35C3-EC570A96FE06}"/>
              </a:ext>
            </a:extLst>
          </p:cNvPr>
          <p:cNvSpPr txBox="1">
            <a:spLocks/>
          </p:cNvSpPr>
          <p:nvPr/>
        </p:nvSpPr>
        <p:spPr>
          <a:xfrm>
            <a:off x="8091137" y="5078818"/>
            <a:ext cx="2368432" cy="259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IMPLEMANTATION 2030+</a:t>
            </a:r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28FA9076-CE9C-A9B9-B927-FB334060956C}"/>
              </a:ext>
            </a:extLst>
          </p:cNvPr>
          <p:cNvSpPr txBox="1">
            <a:spLocks/>
          </p:cNvSpPr>
          <p:nvPr/>
        </p:nvSpPr>
        <p:spPr>
          <a:xfrm>
            <a:off x="4296073" y="3333272"/>
            <a:ext cx="812763" cy="2599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STAGE 3</a:t>
            </a:r>
          </a:p>
        </p:txBody>
      </p:sp>
      <p:sp>
        <p:nvSpPr>
          <p:cNvPr id="37" name="Zaoblený obdélník 93">
            <a:extLst>
              <a:ext uri="{FF2B5EF4-FFF2-40B4-BE49-F238E27FC236}">
                <a16:creationId xmlns:a16="http://schemas.microsoft.com/office/drawing/2014/main" id="{6BFA200A-45F7-F20B-71EC-DF74005EEBFE}"/>
              </a:ext>
            </a:extLst>
          </p:cNvPr>
          <p:cNvSpPr/>
          <p:nvPr/>
        </p:nvSpPr>
        <p:spPr>
          <a:xfrm>
            <a:off x="2310543" y="1849260"/>
            <a:ext cx="1718023" cy="1649691"/>
          </a:xfrm>
          <a:prstGeom prst="round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Zaoblený obdélník 98">
            <a:extLst>
              <a:ext uri="{FF2B5EF4-FFF2-40B4-BE49-F238E27FC236}">
                <a16:creationId xmlns:a16="http://schemas.microsoft.com/office/drawing/2014/main" id="{C16DE8EA-7170-B9DC-2993-AEE7261C4168}"/>
              </a:ext>
            </a:extLst>
          </p:cNvPr>
          <p:cNvSpPr/>
          <p:nvPr/>
        </p:nvSpPr>
        <p:spPr>
          <a:xfrm>
            <a:off x="938944" y="3638319"/>
            <a:ext cx="1219200" cy="464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1058E1BB-FA2B-909C-438B-34BF7147A9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68" y="2939911"/>
            <a:ext cx="1093751" cy="1093751"/>
          </a:xfrm>
          <a:prstGeom prst="rect">
            <a:avLst/>
          </a:prstGeom>
        </p:spPr>
      </p:pic>
      <p:sp>
        <p:nvSpPr>
          <p:cNvPr id="40" name="object 11">
            <a:extLst>
              <a:ext uri="{FF2B5EF4-FFF2-40B4-BE49-F238E27FC236}">
                <a16:creationId xmlns:a16="http://schemas.microsoft.com/office/drawing/2014/main" id="{BE1B8ED9-F4D3-967B-19D7-BC447D706FDB}"/>
              </a:ext>
            </a:extLst>
          </p:cNvPr>
          <p:cNvSpPr txBox="1"/>
          <p:nvPr/>
        </p:nvSpPr>
        <p:spPr>
          <a:xfrm>
            <a:off x="1143972" y="3765817"/>
            <a:ext cx="81004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-25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STAGE 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Medium"/>
              <a:ea typeface="+mn-ea"/>
              <a:cs typeface="Neo Sans Pro Medium"/>
            </a:endParaRPr>
          </a:p>
        </p:txBody>
      </p:sp>
      <p:sp>
        <p:nvSpPr>
          <p:cNvPr id="41" name="Zaoblený obdélník 94">
            <a:extLst>
              <a:ext uri="{FF2B5EF4-FFF2-40B4-BE49-F238E27FC236}">
                <a16:creationId xmlns:a16="http://schemas.microsoft.com/office/drawing/2014/main" id="{4D542492-0D77-1B46-B19B-27E47069882A}"/>
              </a:ext>
            </a:extLst>
          </p:cNvPr>
          <p:cNvSpPr/>
          <p:nvPr/>
        </p:nvSpPr>
        <p:spPr>
          <a:xfrm>
            <a:off x="5928101" y="1839428"/>
            <a:ext cx="1718023" cy="1649691"/>
          </a:xfrm>
          <a:prstGeom prst="round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Zaoblený obdélník 100">
            <a:extLst>
              <a:ext uri="{FF2B5EF4-FFF2-40B4-BE49-F238E27FC236}">
                <a16:creationId xmlns:a16="http://schemas.microsoft.com/office/drawing/2014/main" id="{5C078C16-7938-A9C8-B29A-3C6F3B97A7E7}"/>
              </a:ext>
            </a:extLst>
          </p:cNvPr>
          <p:cNvSpPr/>
          <p:nvPr/>
        </p:nvSpPr>
        <p:spPr>
          <a:xfrm>
            <a:off x="4556502" y="3628487"/>
            <a:ext cx="1219200" cy="464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6BFF2EA3-8DE5-BAC4-524B-01E11444AE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26" y="2930079"/>
            <a:ext cx="1093751" cy="1093751"/>
          </a:xfrm>
          <a:prstGeom prst="rect">
            <a:avLst/>
          </a:prstGeom>
        </p:spPr>
      </p:pic>
      <p:sp>
        <p:nvSpPr>
          <p:cNvPr id="44" name="object 11">
            <a:extLst>
              <a:ext uri="{FF2B5EF4-FFF2-40B4-BE49-F238E27FC236}">
                <a16:creationId xmlns:a16="http://schemas.microsoft.com/office/drawing/2014/main" id="{68D9D64E-9C39-BE83-32CA-6571957E18AF}"/>
              </a:ext>
            </a:extLst>
          </p:cNvPr>
          <p:cNvSpPr txBox="1"/>
          <p:nvPr/>
        </p:nvSpPr>
        <p:spPr>
          <a:xfrm>
            <a:off x="4761077" y="3755985"/>
            <a:ext cx="81004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STAGE</a:t>
            </a:r>
            <a:r>
              <a:rPr kumimoji="0" sz="1400" b="0" i="0" u="none" strike="noStrike" kern="0" cap="none" spc="-25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 </a:t>
            </a:r>
            <a:r>
              <a:rPr kumimoji="0" lang="cs-CZ" sz="1400" b="0" i="0" u="none" strike="noStrike" kern="0" cap="none" spc="-5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Medium"/>
              <a:ea typeface="+mn-ea"/>
              <a:cs typeface="Neo Sans Pro Medium"/>
            </a:endParaRPr>
          </a:p>
        </p:txBody>
      </p:sp>
      <p:sp>
        <p:nvSpPr>
          <p:cNvPr id="46" name="Zaoblený obdélník 102">
            <a:extLst>
              <a:ext uri="{FF2B5EF4-FFF2-40B4-BE49-F238E27FC236}">
                <a16:creationId xmlns:a16="http://schemas.microsoft.com/office/drawing/2014/main" id="{27AC187E-B3EB-B861-6217-48D33D1B89B7}"/>
              </a:ext>
            </a:extLst>
          </p:cNvPr>
          <p:cNvSpPr/>
          <p:nvPr/>
        </p:nvSpPr>
        <p:spPr>
          <a:xfrm>
            <a:off x="8150813" y="3628487"/>
            <a:ext cx="1219200" cy="464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1">
            <a:extLst>
              <a:ext uri="{FF2B5EF4-FFF2-40B4-BE49-F238E27FC236}">
                <a16:creationId xmlns:a16="http://schemas.microsoft.com/office/drawing/2014/main" id="{2DD5BA27-7177-0717-1C6D-44B350593EE0}"/>
              </a:ext>
            </a:extLst>
          </p:cNvPr>
          <p:cNvSpPr txBox="1"/>
          <p:nvPr/>
        </p:nvSpPr>
        <p:spPr>
          <a:xfrm>
            <a:off x="8360468" y="3755985"/>
            <a:ext cx="81004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STAGE</a:t>
            </a:r>
            <a:r>
              <a:rPr kumimoji="0" sz="1400" b="0" i="0" u="none" strike="noStrike" kern="0" cap="none" spc="-25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 </a:t>
            </a:r>
            <a:r>
              <a:rPr kumimoji="0" lang="cs-CZ" sz="1400" b="0" i="0" u="none" strike="noStrike" kern="0" cap="none" spc="-5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Medium"/>
              <a:ea typeface="+mn-ea"/>
              <a:cs typeface="Neo Sans Pro Medium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0C49C3B-9613-01F2-A523-91126D6AF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1" r="14971"/>
          <a:stretch/>
        </p:blipFill>
        <p:spPr>
          <a:xfrm>
            <a:off x="9531323" y="1828496"/>
            <a:ext cx="1735058" cy="165150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77B0FBC2-F31A-2FF5-A71A-8FD3F6291C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525" y="2934078"/>
            <a:ext cx="1093751" cy="10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3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D4EA0-57A1-BEA3-2976-554ADC5A4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BF4EEAEE-7DEC-54C1-F3B1-10B966FE70E0}"/>
              </a:ext>
            </a:extLst>
          </p:cNvPr>
          <p:cNvSpPr txBox="1"/>
          <p:nvPr/>
        </p:nvSpPr>
        <p:spPr>
          <a:xfrm>
            <a:off x="546264" y="510639"/>
            <a:ext cx="1099803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LP Bold"/>
                <a:ea typeface="+mn-ea"/>
                <a:cs typeface="+mn-cs"/>
              </a:rPr>
              <a:t>STAGE </a:t>
            </a:r>
            <a:r>
              <a:rPr lang="cs-CZ" sz="4000">
                <a:solidFill>
                  <a:prstClr val="white"/>
                </a:solidFill>
                <a:latin typeface="Neo Sans Pro LP Bold"/>
              </a:rPr>
              <a:t>1: IMPROVED ACCESSIBILITY AND PARKING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o Sans Pro LP Bold"/>
              <a:ea typeface="+mn-ea"/>
              <a:cs typeface="+mn-cs"/>
            </a:endParaRPr>
          </a:p>
        </p:txBody>
      </p:sp>
      <p:sp>
        <p:nvSpPr>
          <p:cNvPr id="5" name="Zaoblený obdélník 96">
            <a:extLst>
              <a:ext uri="{FF2B5EF4-FFF2-40B4-BE49-F238E27FC236}">
                <a16:creationId xmlns:a16="http://schemas.microsoft.com/office/drawing/2014/main" id="{24E34696-9DA0-28D6-4444-4CADCF0F2B31}"/>
              </a:ext>
            </a:extLst>
          </p:cNvPr>
          <p:cNvSpPr/>
          <p:nvPr/>
        </p:nvSpPr>
        <p:spPr>
          <a:xfrm>
            <a:off x="883648" y="3451468"/>
            <a:ext cx="1492250" cy="477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74EEAA29-D043-4769-7E57-511C1D3AD9E2}"/>
              </a:ext>
            </a:extLst>
          </p:cNvPr>
          <p:cNvSpPr txBox="1"/>
          <p:nvPr/>
        </p:nvSpPr>
        <p:spPr>
          <a:xfrm>
            <a:off x="1043012" y="3492933"/>
            <a:ext cx="1148308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+mn-ea"/>
                <a:cs typeface="+mn-cs"/>
              </a:rPr>
              <a:t>Railway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+mn-ea"/>
                <a:cs typeface="+mn-cs"/>
              </a:rPr>
              <a:t>connectivity</a:t>
            </a:r>
          </a:p>
        </p:txBody>
      </p:sp>
      <p:sp>
        <p:nvSpPr>
          <p:cNvPr id="8" name="Zaoblený obdélník 96">
            <a:extLst>
              <a:ext uri="{FF2B5EF4-FFF2-40B4-BE49-F238E27FC236}">
                <a16:creationId xmlns:a16="http://schemas.microsoft.com/office/drawing/2014/main" id="{B43F47BF-7491-C022-48DD-1A49C742718A}"/>
              </a:ext>
            </a:extLst>
          </p:cNvPr>
          <p:cNvSpPr/>
          <p:nvPr/>
        </p:nvSpPr>
        <p:spPr>
          <a:xfrm>
            <a:off x="8112835" y="3447630"/>
            <a:ext cx="1435100" cy="477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9884F596-ED00-500E-9BDC-94B304B5457B}"/>
              </a:ext>
            </a:extLst>
          </p:cNvPr>
          <p:cNvSpPr txBox="1"/>
          <p:nvPr/>
        </p:nvSpPr>
        <p:spPr>
          <a:xfrm>
            <a:off x="8052627" y="3495507"/>
            <a:ext cx="1490088" cy="39498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+mn-ea"/>
                <a:cs typeface="Segoe UI"/>
              </a:rPr>
              <a:t>Rail to </a:t>
            </a:r>
            <a:endParaRPr kumimoji="0" lang="cs-CZ" sz="1200" b="0" i="0" u="none" strike="noStrike" kern="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o Sans Pro"/>
              <a:ea typeface="+mn-ea"/>
              <a:cs typeface="Segoe UI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+mn-ea"/>
                <a:cs typeface="Segoe UI"/>
              </a:rPr>
              <a:t>Terminal ACCESS</a:t>
            </a:r>
            <a:endParaRPr kumimoji="0" lang="en-GB" sz="1200" b="0" i="0" u="none" strike="noStrike" kern="0" cap="all" spc="0" normalizeH="0" baseline="0" noProof="0">
              <a:ln>
                <a:noFill/>
              </a:ln>
              <a:solidFill>
                <a:srgbClr val="004580"/>
              </a:solidFill>
              <a:effectLst/>
              <a:uLnTx/>
              <a:uFillTx/>
              <a:latin typeface="Neo Sans Pro LP" panose="020B0504030504040204"/>
              <a:ea typeface="+mn-ea"/>
              <a:cs typeface="Neo Sans Pro Medium"/>
            </a:endParaRPr>
          </a:p>
        </p:txBody>
      </p:sp>
      <p:sp>
        <p:nvSpPr>
          <p:cNvPr id="11" name="Zaoblený obdélník 96">
            <a:extLst>
              <a:ext uri="{FF2B5EF4-FFF2-40B4-BE49-F238E27FC236}">
                <a16:creationId xmlns:a16="http://schemas.microsoft.com/office/drawing/2014/main" id="{DE10CF86-6E88-A523-7D9F-D67EBD9AF545}"/>
              </a:ext>
            </a:extLst>
          </p:cNvPr>
          <p:cNvSpPr/>
          <p:nvPr/>
        </p:nvSpPr>
        <p:spPr>
          <a:xfrm>
            <a:off x="4453438" y="3451468"/>
            <a:ext cx="1492250" cy="477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145D4B44-0088-A799-742C-20109C2ABC69}"/>
              </a:ext>
            </a:extLst>
          </p:cNvPr>
          <p:cNvSpPr txBox="1"/>
          <p:nvPr/>
        </p:nvSpPr>
        <p:spPr>
          <a:xfrm>
            <a:off x="4510228" y="3499345"/>
            <a:ext cx="1298774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Medium"/>
                <a:ea typeface="+mn-ea"/>
                <a:cs typeface="Neo Sans Pro Medium"/>
              </a:rPr>
              <a:t>MOTOR</a:t>
            </a: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+mn-ea"/>
                <a:cs typeface="Neo Sans Pro Medium"/>
              </a:rPr>
              <a:t>way D7 interchange</a:t>
            </a:r>
            <a:endParaRPr kumimoji="0" lang="en-GB" sz="1200" b="0" i="0" u="none" strike="noStrike" kern="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ea typeface="+mn-ea"/>
              <a:cs typeface="Neo Sans Pro Medium"/>
            </a:endParaRPr>
          </a:p>
        </p:txBody>
      </p:sp>
      <p:sp>
        <p:nvSpPr>
          <p:cNvPr id="14" name="Zaoblený obdélník 96">
            <a:extLst>
              <a:ext uri="{FF2B5EF4-FFF2-40B4-BE49-F238E27FC236}">
                <a16:creationId xmlns:a16="http://schemas.microsoft.com/office/drawing/2014/main" id="{076CC372-2F82-5ECE-C989-DF3512F64A3F}"/>
              </a:ext>
            </a:extLst>
          </p:cNvPr>
          <p:cNvSpPr/>
          <p:nvPr/>
        </p:nvSpPr>
        <p:spPr>
          <a:xfrm>
            <a:off x="2663602" y="3451468"/>
            <a:ext cx="1492250" cy="477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E2173C78-F575-158A-235C-4FA9F51D94BE}"/>
              </a:ext>
            </a:extLst>
          </p:cNvPr>
          <p:cNvSpPr txBox="1"/>
          <p:nvPr/>
        </p:nvSpPr>
        <p:spPr>
          <a:xfrm>
            <a:off x="2748366" y="3584584"/>
            <a:ext cx="1279724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+mn-ea"/>
                <a:cs typeface="Neo Sans Pro Medium"/>
              </a:rPr>
              <a:t>FLYOVER</a:t>
            </a:r>
          </a:p>
        </p:txBody>
      </p:sp>
      <p:sp>
        <p:nvSpPr>
          <p:cNvPr id="16" name="Zaoblený obdélník 96">
            <a:extLst>
              <a:ext uri="{FF2B5EF4-FFF2-40B4-BE49-F238E27FC236}">
                <a16:creationId xmlns:a16="http://schemas.microsoft.com/office/drawing/2014/main" id="{D98847B5-57CC-8512-9219-3EBDE26E08D2}"/>
              </a:ext>
            </a:extLst>
          </p:cNvPr>
          <p:cNvSpPr/>
          <p:nvPr/>
        </p:nvSpPr>
        <p:spPr>
          <a:xfrm>
            <a:off x="6336920" y="3447630"/>
            <a:ext cx="1457080" cy="464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9B0F1780-B596-80C6-F7C7-951DDCC7A858}"/>
              </a:ext>
            </a:extLst>
          </p:cNvPr>
          <p:cNvSpPr txBox="1"/>
          <p:nvPr/>
        </p:nvSpPr>
        <p:spPr>
          <a:xfrm>
            <a:off x="6209227" y="3482745"/>
            <a:ext cx="1679738" cy="3821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Calibri"/>
                <a:cs typeface="Calibri"/>
              </a:rPr>
              <a:t>Parking</a:t>
            </a:r>
            <a:r>
              <a:rPr kumimoji="0" lang="cs-CZ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Calibri"/>
                <a:cs typeface="Calibri"/>
              </a:rPr>
              <a:t>and</a:t>
            </a:r>
            <a:r>
              <a:rPr kumimoji="0" lang="cs-CZ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Calibri"/>
                <a:cs typeface="Calibri"/>
              </a:rPr>
              <a:t>PMT facilities</a:t>
            </a:r>
            <a:endParaRPr kumimoji="0" lang="en-GB" sz="1200" b="0" i="0" u="none" strike="noStrike" kern="0" cap="all" spc="0" normalizeH="0" baseline="0" noProof="0">
              <a:ln>
                <a:noFill/>
              </a:ln>
              <a:solidFill>
                <a:srgbClr val="004580"/>
              </a:solidFill>
              <a:effectLst/>
              <a:uLnTx/>
              <a:uFillTx/>
              <a:latin typeface="Neo Sans Pro LP" panose="020B0504030504040204"/>
              <a:ea typeface="+mn-ea"/>
              <a:cs typeface="Neo Sans Pro Medium"/>
            </a:endParaRPr>
          </a:p>
        </p:txBody>
      </p:sp>
      <p:sp>
        <p:nvSpPr>
          <p:cNvPr id="21" name="Zaoblený obdélník 96">
            <a:extLst>
              <a:ext uri="{FF2B5EF4-FFF2-40B4-BE49-F238E27FC236}">
                <a16:creationId xmlns:a16="http://schemas.microsoft.com/office/drawing/2014/main" id="{311A7DA4-7B6C-236C-47DE-0D2239E506D6}"/>
              </a:ext>
            </a:extLst>
          </p:cNvPr>
          <p:cNvSpPr/>
          <p:nvPr/>
        </p:nvSpPr>
        <p:spPr>
          <a:xfrm>
            <a:off x="9806563" y="3453328"/>
            <a:ext cx="1496349" cy="473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AC81D0C1-77C8-B27B-7F4F-D3FF79B16632}"/>
              </a:ext>
            </a:extLst>
          </p:cNvPr>
          <p:cNvSpPr txBox="1"/>
          <p:nvPr/>
        </p:nvSpPr>
        <p:spPr>
          <a:xfrm>
            <a:off x="9958964" y="3591678"/>
            <a:ext cx="120331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all" spc="0" normalizeH="0" baseline="0" noProof="0">
                <a:ln>
                  <a:noFill/>
                </a:ln>
                <a:solidFill>
                  <a:srgbClr val="004580"/>
                </a:solidFill>
                <a:effectLst/>
                <a:uLnTx/>
                <a:uFillTx/>
                <a:latin typeface="Neo Sans Pro LP" panose="020B0504030504040204"/>
                <a:ea typeface="+mn-ea"/>
                <a:cs typeface="Neo Sans Pro Medium"/>
              </a:rPr>
              <a:t>Skywalk</a:t>
            </a:r>
            <a:endParaRPr kumimoji="0" lang="en-GB" sz="1200" b="0" i="0" u="none" strike="noStrike" kern="0" cap="all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ea typeface="+mn-ea"/>
              <a:cs typeface="Neo Sans Pro Medium"/>
            </a:endParaRPr>
          </a:p>
        </p:txBody>
      </p:sp>
      <p:sp>
        <p:nvSpPr>
          <p:cNvPr id="3" name="Obdélník: s jedním zakulaceným rohem 2">
            <a:extLst>
              <a:ext uri="{FF2B5EF4-FFF2-40B4-BE49-F238E27FC236}">
                <a16:creationId xmlns:a16="http://schemas.microsoft.com/office/drawing/2014/main" id="{5CC5D67C-7EDA-E55D-9F77-58D1C2F2CF68}"/>
              </a:ext>
            </a:extLst>
          </p:cNvPr>
          <p:cNvSpPr/>
          <p:nvPr/>
        </p:nvSpPr>
        <p:spPr>
          <a:xfrm rot="10800000">
            <a:off x="881694" y="1800517"/>
            <a:ext cx="1489808" cy="1426696"/>
          </a:xfrm>
          <a:prstGeom prst="round1Rect">
            <a:avLst>
              <a:gd name="adj" fmla="val 11114"/>
            </a:avLst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délník: s jedním zakulaceným rohem 18">
            <a:extLst>
              <a:ext uri="{FF2B5EF4-FFF2-40B4-BE49-F238E27FC236}">
                <a16:creationId xmlns:a16="http://schemas.microsoft.com/office/drawing/2014/main" id="{9FDDDC82-3CE5-0852-8499-C98B0CDE8E93}"/>
              </a:ext>
            </a:extLst>
          </p:cNvPr>
          <p:cNvSpPr/>
          <p:nvPr/>
        </p:nvSpPr>
        <p:spPr>
          <a:xfrm rot="10800000">
            <a:off x="2653481" y="1800517"/>
            <a:ext cx="1489808" cy="1426696"/>
          </a:xfrm>
          <a:prstGeom prst="round1Rect">
            <a:avLst>
              <a:gd name="adj" fmla="val 11114"/>
            </a:avLst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délník: s jedním zakulaceným rohem 23">
            <a:extLst>
              <a:ext uri="{FF2B5EF4-FFF2-40B4-BE49-F238E27FC236}">
                <a16:creationId xmlns:a16="http://schemas.microsoft.com/office/drawing/2014/main" id="{BB621F2F-DE46-F5CA-C287-48F5B79051B1}"/>
              </a:ext>
            </a:extLst>
          </p:cNvPr>
          <p:cNvSpPr/>
          <p:nvPr/>
        </p:nvSpPr>
        <p:spPr>
          <a:xfrm rot="10800000">
            <a:off x="4452766" y="1800517"/>
            <a:ext cx="1489808" cy="1426696"/>
          </a:xfrm>
          <a:prstGeom prst="round1Rect">
            <a:avLst>
              <a:gd name="adj" fmla="val 11114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délník: s jedním zakulaceným rohem 26">
            <a:extLst>
              <a:ext uri="{FF2B5EF4-FFF2-40B4-BE49-F238E27FC236}">
                <a16:creationId xmlns:a16="http://schemas.microsoft.com/office/drawing/2014/main" id="{E1436678-8938-B49E-F23F-5578F52DB1A5}"/>
              </a:ext>
            </a:extLst>
          </p:cNvPr>
          <p:cNvSpPr/>
          <p:nvPr/>
        </p:nvSpPr>
        <p:spPr>
          <a:xfrm rot="10800000">
            <a:off x="6296518" y="1790329"/>
            <a:ext cx="1489808" cy="1426696"/>
          </a:xfrm>
          <a:prstGeom prst="round1Rect">
            <a:avLst>
              <a:gd name="adj" fmla="val 11114"/>
            </a:avLst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délník: s jedním zakulaceným rohem 27">
            <a:extLst>
              <a:ext uri="{FF2B5EF4-FFF2-40B4-BE49-F238E27FC236}">
                <a16:creationId xmlns:a16="http://schemas.microsoft.com/office/drawing/2014/main" id="{6735074C-C608-6315-7919-56F14B0B2E10}"/>
              </a:ext>
            </a:extLst>
          </p:cNvPr>
          <p:cNvSpPr/>
          <p:nvPr/>
        </p:nvSpPr>
        <p:spPr>
          <a:xfrm rot="10800000">
            <a:off x="8052627" y="1790329"/>
            <a:ext cx="1489808" cy="1426696"/>
          </a:xfrm>
          <a:prstGeom prst="round1Rect">
            <a:avLst>
              <a:gd name="adj" fmla="val 11114"/>
            </a:avLst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délník: s jedním zakulaceným rohem 29">
            <a:extLst>
              <a:ext uri="{FF2B5EF4-FFF2-40B4-BE49-F238E27FC236}">
                <a16:creationId xmlns:a16="http://schemas.microsoft.com/office/drawing/2014/main" id="{0DC5BD86-F510-0542-CE60-37A8DCB46EEC}"/>
              </a:ext>
            </a:extLst>
          </p:cNvPr>
          <p:cNvSpPr/>
          <p:nvPr/>
        </p:nvSpPr>
        <p:spPr>
          <a:xfrm rot="10800000">
            <a:off x="9809374" y="1800518"/>
            <a:ext cx="1489808" cy="1426696"/>
          </a:xfrm>
          <a:prstGeom prst="round1Rect">
            <a:avLst>
              <a:gd name="adj" fmla="val 11114"/>
            </a:avLst>
          </a:prstGeom>
          <a:blipFill dpi="0" rotWithShape="0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D6BE9CD1-D5C3-6856-7EE3-EBA138739E39}"/>
              </a:ext>
            </a:extLst>
          </p:cNvPr>
          <p:cNvSpPr/>
          <p:nvPr/>
        </p:nvSpPr>
        <p:spPr>
          <a:xfrm>
            <a:off x="1538110" y="4246605"/>
            <a:ext cx="9156348" cy="57239"/>
          </a:xfrm>
          <a:custGeom>
            <a:avLst/>
            <a:gdLst/>
            <a:ahLst/>
            <a:cxnLst/>
            <a:rect l="l" t="t" r="r" b="b"/>
            <a:pathLst>
              <a:path w="11040110">
                <a:moveTo>
                  <a:pt x="0" y="0"/>
                </a:moveTo>
                <a:lnTo>
                  <a:pt x="11039544" y="1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o Sans Pro LP" panose="020B0504030504040204"/>
              <a:ea typeface="+mn-ea"/>
              <a:cs typeface="+mn-cs"/>
            </a:endParaRPr>
          </a:p>
        </p:txBody>
      </p:sp>
      <p:pic>
        <p:nvPicPr>
          <p:cNvPr id="36" name="object 8">
            <a:extLst>
              <a:ext uri="{FF2B5EF4-FFF2-40B4-BE49-F238E27FC236}">
                <a16:creationId xmlns:a16="http://schemas.microsoft.com/office/drawing/2014/main" id="{1496589A-C52E-F233-3DAD-4081BF1715AD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745" y="4177726"/>
            <a:ext cx="165540" cy="165540"/>
          </a:xfrm>
          <a:prstGeom prst="rect">
            <a:avLst/>
          </a:prstGeom>
        </p:spPr>
      </p:pic>
      <p:pic>
        <p:nvPicPr>
          <p:cNvPr id="37" name="object 8">
            <a:extLst>
              <a:ext uri="{FF2B5EF4-FFF2-40B4-BE49-F238E27FC236}">
                <a16:creationId xmlns:a16="http://schemas.microsoft.com/office/drawing/2014/main" id="{9AF7FD0E-25DE-1194-89E9-EB526C405E7C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082" y="4177726"/>
            <a:ext cx="165540" cy="165540"/>
          </a:xfrm>
          <a:prstGeom prst="rect">
            <a:avLst/>
          </a:prstGeom>
        </p:spPr>
      </p:pic>
      <p:pic>
        <p:nvPicPr>
          <p:cNvPr id="38" name="object 8">
            <a:extLst>
              <a:ext uri="{FF2B5EF4-FFF2-40B4-BE49-F238E27FC236}">
                <a16:creationId xmlns:a16="http://schemas.microsoft.com/office/drawing/2014/main" id="{5E5848DD-96F4-0549-858C-E920EC474C66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519" y="4177726"/>
            <a:ext cx="165540" cy="165540"/>
          </a:xfrm>
          <a:prstGeom prst="rect">
            <a:avLst/>
          </a:prstGeom>
        </p:spPr>
      </p:pic>
      <p:pic>
        <p:nvPicPr>
          <p:cNvPr id="39" name="object 8">
            <a:extLst>
              <a:ext uri="{FF2B5EF4-FFF2-40B4-BE49-F238E27FC236}">
                <a16:creationId xmlns:a16="http://schemas.microsoft.com/office/drawing/2014/main" id="{27BFFF7E-A09C-EBB2-424A-3E87AA298F87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87" y="4177726"/>
            <a:ext cx="165540" cy="165540"/>
          </a:xfrm>
          <a:prstGeom prst="rect">
            <a:avLst/>
          </a:prstGeom>
        </p:spPr>
      </p:pic>
      <p:pic>
        <p:nvPicPr>
          <p:cNvPr id="40" name="object 8">
            <a:extLst>
              <a:ext uri="{FF2B5EF4-FFF2-40B4-BE49-F238E27FC236}">
                <a16:creationId xmlns:a16="http://schemas.microsoft.com/office/drawing/2014/main" id="{BF483495-4F42-61FA-7DF0-72BD2CE4364A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145" y="4177726"/>
            <a:ext cx="165540" cy="165540"/>
          </a:xfrm>
          <a:prstGeom prst="rect">
            <a:avLst/>
          </a:prstGeom>
        </p:spPr>
      </p:pic>
      <p:pic>
        <p:nvPicPr>
          <p:cNvPr id="46" name="object 8">
            <a:extLst>
              <a:ext uri="{FF2B5EF4-FFF2-40B4-BE49-F238E27FC236}">
                <a16:creationId xmlns:a16="http://schemas.microsoft.com/office/drawing/2014/main" id="{39FDEBD8-741C-33E0-4CFD-D1F8F5F4AD9B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918" y="4177726"/>
            <a:ext cx="165540" cy="16554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FD377F07-9E8D-A084-BF26-80F53455D192}"/>
              </a:ext>
            </a:extLst>
          </p:cNvPr>
          <p:cNvSpPr txBox="1"/>
          <p:nvPr/>
        </p:nvSpPr>
        <p:spPr>
          <a:xfrm>
            <a:off x="881092" y="4726976"/>
            <a:ext cx="8449120" cy="3436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Creating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a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clearer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,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safer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and more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efficient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</a:t>
            </a:r>
            <a:r>
              <a:rPr kumimoji="0" lang="cs-CZ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lanside</a:t>
            </a:r>
            <a:r>
              <a:rPr kumimoji="0" lang="cs-CZ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 LP" panose="020B0504030504040204"/>
                <a:cs typeface="Neo Sans Pro Medium"/>
              </a:rPr>
              <a:t> environment.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o Sans Pro LP" panose="020B0504030504040204"/>
              <a:cs typeface="Neo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211039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1E9A1-D2FE-7497-C325-FB07D70D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719DD60-2A49-1575-9AF6-9BAA97AF8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836FDA3-C2E5-1536-A427-80C63E990B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17112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E8A81B-C317-B1C6-2566-E35B3558B2A4}"/>
              </a:ext>
            </a:extLst>
          </p:cNvPr>
          <p:cNvSpPr txBox="1"/>
          <p:nvPr/>
        </p:nvSpPr>
        <p:spPr>
          <a:xfrm>
            <a:off x="565929" y="402484"/>
            <a:ext cx="773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o Sans Pro Medium" panose="020B0504030504040204" pitchFamily="34" charset="0"/>
                <a:ea typeface="+mn-ea"/>
                <a:cs typeface="+mn-cs"/>
              </a:rPr>
              <a:t>FLYOVER</a:t>
            </a:r>
          </a:p>
        </p:txBody>
      </p:sp>
      <p:pic>
        <p:nvPicPr>
          <p:cNvPr id="2" name="Obrázek 1" descr="Obsah obrázku Písmo, Grafika, grafický design, text&#10;&#10;Obsah generovaný pomocí AI může být nesprávný.">
            <a:extLst>
              <a:ext uri="{FF2B5EF4-FFF2-40B4-BE49-F238E27FC236}">
                <a16:creationId xmlns:a16="http://schemas.microsoft.com/office/drawing/2014/main" id="{695FC0AD-8776-56CC-D748-80A53CB4C4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095" y="6196595"/>
            <a:ext cx="1180151" cy="3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58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58274194F8E4B9329DA50A017966C" ma:contentTypeVersion="13" ma:contentTypeDescription="Create a new document." ma:contentTypeScope="" ma:versionID="79bc1be465e235d93ed8619e62c951ed">
  <xsd:schema xmlns:xsd="http://www.w3.org/2001/XMLSchema" xmlns:xs="http://www.w3.org/2001/XMLSchema" xmlns:p="http://schemas.microsoft.com/office/2006/metadata/properties" xmlns:ns2="ed4df8d6-78e8-413d-96d0-3a92d4e6a032" xmlns:ns3="d06399e8-b413-4a99-882e-28ccf00e76f7" targetNamespace="http://schemas.microsoft.com/office/2006/metadata/properties" ma:root="true" ma:fieldsID="14bdf378c9784f4dbbb7d8c4c1617f84" ns2:_="" ns3:_="">
    <xsd:import namespace="ed4df8d6-78e8-413d-96d0-3a92d4e6a032"/>
    <xsd:import namespace="d06399e8-b413-4a99-882e-28ccf00e76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df8d6-78e8-413d-96d0-3a92d4e6a0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deec554-ca27-48f5-98a4-0a69c1ab37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399e8-b413-4a99-882e-28ccf00e76f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b4efa36-96ff-4be2-b582-ab33d301a6aa}" ma:internalName="TaxCatchAll" ma:showField="CatchAllData" ma:web="d06399e8-b413-4a99-882e-28ccf00e76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4df8d6-78e8-413d-96d0-3a92d4e6a032">
      <Terms xmlns="http://schemas.microsoft.com/office/infopath/2007/PartnerControls"/>
    </lcf76f155ced4ddcb4097134ff3c332f>
    <TaxCatchAll xmlns="d06399e8-b413-4a99-882e-28ccf00e76f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6E85D2-5870-46B4-8FC5-2B0D4215D548}"/>
</file>

<file path=customXml/itemProps2.xml><?xml version="1.0" encoding="utf-8"?>
<ds:datastoreItem xmlns:ds="http://schemas.openxmlformats.org/officeDocument/2006/customXml" ds:itemID="{E58397F3-BC79-474F-93E1-37E67AC91441}">
  <ds:schemaRefs>
    <ds:schemaRef ds:uri="http://purl.org/dc/elements/1.1/"/>
    <ds:schemaRef ds:uri="http://schemas.microsoft.com/office/2006/metadata/properties"/>
    <ds:schemaRef ds:uri="ebf9c69d-0136-4fc7-be5d-36216e5bbb3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12E905A-F7FE-48E6-A10B-A9673A439E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818</Words>
  <Application>Microsoft Office PowerPoint</Application>
  <PresentationFormat>Widescreen</PresentationFormat>
  <Paragraphs>144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Neo Sans Pro</vt:lpstr>
      <vt:lpstr>Neo Sans Pro LP</vt:lpstr>
      <vt:lpstr>Neo Sans Pro LP Bold</vt:lpstr>
      <vt:lpstr>Neo Sans Pro LP Medium</vt:lpstr>
      <vt:lpstr>Neo Sans Pro Medium</vt:lpstr>
      <vt:lpstr>Source Sans Pro</vt:lpstr>
      <vt:lpstr>Symbol</vt:lpstr>
      <vt:lpstr>Motiv Office</vt:lpstr>
      <vt:lpstr>1_Motiv Office</vt:lpstr>
      <vt:lpstr>Office Theme</vt:lpstr>
      <vt:lpstr>PowerPoint Presentation</vt:lpstr>
      <vt:lpstr>BUILDING YOU A BETTER AIRPORT</vt:lpstr>
      <vt:lpstr>PowerPoint Presentation</vt:lpstr>
      <vt:lpstr>THIS CHANGE IS NOT JUST TECHNICAL, IT IS STRATEGIC.</vt:lpstr>
      <vt:lpstr>OUR APPROACH: OPTIMISE FIRST,  BUILD WHERE NEEDED.</vt:lpstr>
      <vt:lpstr>PowerPoint Presentation</vt:lpstr>
      <vt:lpstr>THREE STAGES OF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FOR EVERYONE</vt:lpstr>
      <vt:lpstr>COORDINATED PROGRAMME, NOT ISOLATED PROJECTS</vt:lpstr>
      <vt:lpstr>PowerPoint Presentation</vt:lpstr>
    </vt:vector>
  </TitlesOfParts>
  <Company>Letiste Praha,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PAŘÍZKOVÁ Martina</dc:creator>
  <cp:lastModifiedBy>Diana Juhanson</cp:lastModifiedBy>
  <cp:revision>2</cp:revision>
  <dcterms:created xsi:type="dcterms:W3CDTF">2025-08-14T08:33:29Z</dcterms:created>
  <dcterms:modified xsi:type="dcterms:W3CDTF">2026-06-15T15:00:21Z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0x0101004F458274194F8E4B9329DA50A017966C</vt:lpwstr>
  </property>
  <property fmtid="{D5CDD505-2E9C-101B-9397-08002B2CF9AE}" pid="3" name="MediaServiceImageTags">
    <vt:lpwstr/>
  </property>
  <property fmtid="{D5CDD505-2E9C-101B-9397-08002B2CF9AE}" pid="4" name="MSIP_Label_c1db3b13-adc9-46f5-b4af-d21e21ed849d_Enabled">
    <vt:lpwstr>true</vt:lpwstr>
  </property>
  <property fmtid="{D5CDD505-2E9C-101B-9397-08002B2CF9AE}" pid="5" name="MSIP_Label_c1db3b13-adc9-46f5-b4af-d21e21ed849d_SetDate">
    <vt:lpwstr>2025-08-21T11:44:04Z</vt:lpwstr>
  </property>
  <property fmtid="{D5CDD505-2E9C-101B-9397-08002B2CF9AE}" pid="6" name="MSIP_Label_c1db3b13-adc9-46f5-b4af-d21e21ed849d_Method">
    <vt:lpwstr>Standard</vt:lpwstr>
  </property>
  <property fmtid="{D5CDD505-2E9C-101B-9397-08002B2CF9AE}" pid="7" name="MSIP_Label_c1db3b13-adc9-46f5-b4af-d21e21ed849d_Name">
    <vt:lpwstr>c1db3b13-adc9-46f5-b4af-d21e21ed849d</vt:lpwstr>
  </property>
  <property fmtid="{D5CDD505-2E9C-101B-9397-08002B2CF9AE}" pid="8" name="MSIP_Label_c1db3b13-adc9-46f5-b4af-d21e21ed849d_SiteId">
    <vt:lpwstr>0802559d-f81a-440e-a539-dfd6843bddba</vt:lpwstr>
  </property>
  <property fmtid="{D5CDD505-2E9C-101B-9397-08002B2CF9AE}" pid="9" name="MSIP_Label_c1db3b13-adc9-46f5-b4af-d21e21ed849d_ActionId">
    <vt:lpwstr>44c3ed0f-6fdc-4d0d-b791-16fbba8f078d</vt:lpwstr>
  </property>
  <property fmtid="{D5CDD505-2E9C-101B-9397-08002B2CF9AE}" pid="10" name="MSIP_Label_c1db3b13-adc9-46f5-b4af-d21e21ed849d_ContentBits">
    <vt:lpwstr>0</vt:lpwstr>
  </property>
  <property fmtid="{D5CDD505-2E9C-101B-9397-08002B2CF9AE}" pid="11" name="MSIP_Label_c1db3b13-adc9-46f5-b4af-d21e21ed849d_Tag">
    <vt:lpwstr>10, 3, 0, 2</vt:lpwstr>
  </property>
</Properties>
</file>